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8" r:id="rId5"/>
    <p:sldId id="307" r:id="rId6"/>
    <p:sldId id="259" r:id="rId7"/>
    <p:sldId id="260" r:id="rId8"/>
    <p:sldId id="261" r:id="rId9"/>
    <p:sldId id="262" r:id="rId10"/>
    <p:sldId id="263" r:id="rId11"/>
    <p:sldId id="265" r:id="rId12"/>
    <p:sldId id="266" r:id="rId13"/>
    <p:sldId id="267" r:id="rId14"/>
    <p:sldId id="268" r:id="rId15"/>
    <p:sldId id="269" r:id="rId16"/>
    <p:sldId id="270" r:id="rId17"/>
    <p:sldId id="271" r:id="rId18"/>
    <p:sldId id="272" r:id="rId19"/>
    <p:sldId id="293" r:id="rId20"/>
    <p:sldId id="275" r:id="rId21"/>
    <p:sldId id="279" r:id="rId22"/>
    <p:sldId id="280" r:id="rId23"/>
    <p:sldId id="281" r:id="rId24"/>
    <p:sldId id="282" r:id="rId25"/>
    <p:sldId id="283" r:id="rId26"/>
    <p:sldId id="284" r:id="rId27"/>
    <p:sldId id="285" r:id="rId28"/>
    <p:sldId id="286" r:id="rId29"/>
    <p:sldId id="287" r:id="rId30"/>
    <p:sldId id="288" r:id="rId31"/>
    <p:sldId id="277" r:id="rId32"/>
    <p:sldId id="276"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399"/>
        <p:guide pos="384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zh-CN"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 name="Shape 11"/>
        <p:cNvGrpSpPr/>
        <p:nvPr/>
      </p:nvGrpSpPr>
      <p:grpSpPr>
        <a:xfrm>
          <a:off x="0" y="0"/>
          <a:ext cx="0" cy="0"/>
          <a:chOff x="0" y="0"/>
          <a:chExt cx="0" cy="0"/>
        </a:xfrm>
      </p:grpSpPr>
      <p:sp>
        <p:nvSpPr>
          <p:cNvPr id="12" name="Google Shape;12;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 name="Google Shape;13;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5de58721dc_0_1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8" name="Google Shape;208;g5de58721dc_0_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5de58721dc_0_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de58721dc_0_2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2" name="Google Shape;222;g5de58721dc_0_2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zh-CN"/>
            </a:fld>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5de58721dc_0_4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6" name="Google Shape;236;g5de58721dc_0_4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5de58721dc_0_6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3" name="Google Shape;253;g5de58721dc_0_6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p1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2" name="Google Shape;272;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p1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0" name="Google Shape;300;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 name="Shape 311"/>
        <p:cNvGrpSpPr/>
        <p:nvPr/>
      </p:nvGrpSpPr>
      <p:grpSpPr>
        <a:xfrm>
          <a:off x="0" y="0"/>
          <a:ext cx="0" cy="0"/>
          <a:chOff x="0" y="0"/>
          <a:chExt cx="0" cy="0"/>
        </a:xfrm>
      </p:grpSpPr>
      <p:sp>
        <p:nvSpPr>
          <p:cNvPr id="312" name="Google Shape;312;g5d9bdb2152_0_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3" name="Google Shape;313;g5d9bdb2152_0_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p2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9" name="Google Shape;379;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p1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6" name="Google Shape;346;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5dede3a563_0_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1" name="Google Shape;381;g5dede3a563_0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 name="Shape 26"/>
        <p:cNvGrpSpPr/>
        <p:nvPr/>
      </p:nvGrpSpPr>
      <p:grpSpPr>
        <a:xfrm>
          <a:off x="0" y="0"/>
          <a:ext cx="0" cy="0"/>
          <a:chOff x="0" y="0"/>
          <a:chExt cx="0" cy="0"/>
        </a:xfrm>
      </p:grpSpPr>
      <p:sp>
        <p:nvSpPr>
          <p:cNvPr id="27" name="Google Shape;27;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 name="Google Shape;28;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0" name="Shape 390"/>
        <p:cNvGrpSpPr/>
        <p:nvPr/>
      </p:nvGrpSpPr>
      <p:grpSpPr>
        <a:xfrm>
          <a:off x="0" y="0"/>
          <a:ext cx="0" cy="0"/>
          <a:chOff x="0" y="0"/>
          <a:chExt cx="0" cy="0"/>
        </a:xfrm>
      </p:grpSpPr>
      <p:sp>
        <p:nvSpPr>
          <p:cNvPr id="391" name="Google Shape;391;g5dede3a563_0_33: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2" name="Google Shape;392;g5dede3a563_0_3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g5dede3a563_0_48: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3" name="Google Shape;403;g5dede3a563_0_4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2" name="Shape 412"/>
        <p:cNvGrpSpPr/>
        <p:nvPr/>
      </p:nvGrpSpPr>
      <p:grpSpPr>
        <a:xfrm>
          <a:off x="0" y="0"/>
          <a:ext cx="0" cy="0"/>
          <a:chOff x="0" y="0"/>
          <a:chExt cx="0" cy="0"/>
        </a:xfrm>
      </p:grpSpPr>
      <p:sp>
        <p:nvSpPr>
          <p:cNvPr id="413" name="Google Shape;413;g5dede3a563_0_6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4" name="Google Shape;414;g5dede3a563_0_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2" name="Shape 422"/>
        <p:cNvGrpSpPr/>
        <p:nvPr/>
      </p:nvGrpSpPr>
      <p:grpSpPr>
        <a:xfrm>
          <a:off x="0" y="0"/>
          <a:ext cx="0" cy="0"/>
          <a:chOff x="0" y="0"/>
          <a:chExt cx="0" cy="0"/>
        </a:xfrm>
      </p:grpSpPr>
      <p:sp>
        <p:nvSpPr>
          <p:cNvPr id="423" name="Google Shape;423;g5dede3a563_0_7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4" name="Google Shape;424;g5dede3a563_0_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Google Shape;435;g5dede3a563_0_87: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6" name="Google Shape;436;g5dede3a563_0_8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 name="Shape 450"/>
        <p:cNvGrpSpPr/>
        <p:nvPr/>
      </p:nvGrpSpPr>
      <p:grpSpPr>
        <a:xfrm>
          <a:off x="0" y="0"/>
          <a:ext cx="0" cy="0"/>
          <a:chOff x="0" y="0"/>
          <a:chExt cx="0" cy="0"/>
        </a:xfrm>
      </p:grpSpPr>
      <p:sp>
        <p:nvSpPr>
          <p:cNvPr id="451" name="Google Shape;451;g5dede3a563_0_12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2" name="Google Shape;452;g5dede3a563_0_1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5dede3a563_0_106: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3" name="Google Shape;463;g5dede3a563_0_10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8" name="Shape 478"/>
        <p:cNvGrpSpPr/>
        <p:nvPr/>
      </p:nvGrpSpPr>
      <p:grpSpPr>
        <a:xfrm>
          <a:off x="0" y="0"/>
          <a:ext cx="0" cy="0"/>
          <a:chOff x="0" y="0"/>
          <a:chExt cx="0" cy="0"/>
        </a:xfrm>
      </p:grpSpPr>
      <p:sp>
        <p:nvSpPr>
          <p:cNvPr id="479" name="Google Shape;479;g5dede3a563_0_14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0" name="Google Shape;480;g5dede3a563_0_14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 name="Shape 18"/>
        <p:cNvGrpSpPr/>
        <p:nvPr/>
      </p:nvGrpSpPr>
      <p:grpSpPr>
        <a:xfrm>
          <a:off x="0" y="0"/>
          <a:ext cx="0" cy="0"/>
          <a:chOff x="0" y="0"/>
          <a:chExt cx="0" cy="0"/>
        </a:xfrm>
      </p:grpSpPr>
      <p:sp>
        <p:nvSpPr>
          <p:cNvPr id="19" name="Google Shape;19;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 name="Google Shape;20;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 name="Google Shape;21;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zh-CN"/>
            </a:fld>
            <a:endParaRPr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p2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6" name="Google Shape;386;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 name="Shape 40"/>
        <p:cNvGrpSpPr/>
        <p:nvPr/>
      </p:nvGrpSpPr>
      <p:grpSpPr>
        <a:xfrm>
          <a:off x="0" y="0"/>
          <a:ext cx="0" cy="0"/>
          <a:chOff x="0" y="0"/>
          <a:chExt cx="0" cy="0"/>
        </a:xfrm>
      </p:grpSpPr>
      <p:sp>
        <p:nvSpPr>
          <p:cNvPr id="41" name="Google Shape;41;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 name="Google Shape;42;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 name="Google Shape;57;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0" name="Google Shape;80;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1" name="Google Shape;91;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4" name="Google Shape;124;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g5de58721dc_0_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0" name="Google Shape;180;g5de58721dc_0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p1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2" name="Google Shape;192;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hyperlink" Target="http://172.25.104.238:5000"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 name="Shape 14"/>
        <p:cNvGrpSpPr/>
        <p:nvPr/>
      </p:nvGrpSpPr>
      <p:grpSpPr>
        <a:xfrm>
          <a:off x="0" y="0"/>
          <a:ext cx="0" cy="0"/>
          <a:chOff x="0" y="0"/>
          <a:chExt cx="0" cy="0"/>
        </a:xfrm>
      </p:grpSpPr>
      <p:pic>
        <p:nvPicPr>
          <p:cNvPr id="15" name="Google Shape;15;p1"/>
          <p:cNvPicPr preferRelativeResize="0"/>
          <p:nvPr/>
        </p:nvPicPr>
        <p:blipFill rotWithShape="1">
          <a:blip r:embed="rId1"/>
          <a:srcRect/>
          <a:stretch>
            <a:fillRect/>
          </a:stretch>
        </p:blipFill>
        <p:spPr>
          <a:xfrm>
            <a:off x="0" y="151"/>
            <a:ext cx="12192000" cy="6858000"/>
          </a:xfrm>
          <a:prstGeom prst="rect">
            <a:avLst/>
          </a:prstGeom>
          <a:gradFill>
            <a:gsLst>
              <a:gs pos="0">
                <a:schemeClr val="accent5"/>
              </a:gs>
              <a:gs pos="36000">
                <a:schemeClr val="accent5"/>
              </a:gs>
              <a:gs pos="77000">
                <a:srgbClr val="FFFFFF"/>
              </a:gs>
              <a:gs pos="100000">
                <a:srgbClr val="FFFFFF"/>
              </a:gs>
            </a:gsLst>
            <a:path path="circle">
              <a:fillToRect t="100000" r="100000"/>
            </a:path>
            <a:tileRect l="-100000" b="-100000"/>
          </a:gradFill>
          <a:ln>
            <a:noFill/>
          </a:ln>
        </p:spPr>
      </p:pic>
      <p:sp>
        <p:nvSpPr>
          <p:cNvPr id="16" name="Google Shape;16;p1"/>
          <p:cNvSpPr txBox="1"/>
          <p:nvPr/>
        </p:nvSpPr>
        <p:spPr>
          <a:xfrm>
            <a:off x="1429385" y="1647190"/>
            <a:ext cx="9333230" cy="1567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panose="020B0604020202020204"/>
              <a:buNone/>
            </a:pPr>
            <a:r>
              <a:rPr lang="zh-CN" sz="4800" b="0" i="0" u="none" strike="noStrike" cap="none">
                <a:solidFill>
                  <a:schemeClr val="accent2">
                    <a:lumMod val="60000"/>
                    <a:lumOff val="40000"/>
                  </a:schemeClr>
                </a:solidFill>
                <a:effectLst>
                  <a:outerShdw blurRad="38100" dist="38100" dir="2700000" algn="tl">
                    <a:srgbClr val="000000">
                      <a:alpha val="43137"/>
                    </a:srgbClr>
                  </a:outerShdw>
                </a:effectLst>
                <a:latin typeface="Arial" panose="020B0604020202020204"/>
                <a:ea typeface="Arial" panose="020B0604020202020204"/>
                <a:cs typeface="Arial" panose="020B0604020202020204"/>
                <a:sym typeface="Arial" panose="020B0604020202020204"/>
              </a:rPr>
              <a:t>M</a:t>
            </a:r>
            <a:r>
              <a:rPr lang="en-US" altLang="zh-CN" sz="4800" b="0" i="0" u="none" strike="noStrike" cap="none">
                <a:solidFill>
                  <a:schemeClr val="accent2">
                    <a:lumMod val="60000"/>
                    <a:lumOff val="40000"/>
                  </a:schemeClr>
                </a:solidFill>
                <a:effectLst>
                  <a:outerShdw blurRad="38100" dist="38100" dir="2700000" algn="tl">
                    <a:srgbClr val="000000">
                      <a:alpha val="43137"/>
                    </a:srgbClr>
                  </a:outerShdw>
                </a:effectLst>
                <a:latin typeface="Arial" panose="020B0604020202020204"/>
                <a:ea typeface="Arial" panose="020B0604020202020204"/>
                <a:cs typeface="Arial" panose="020B0604020202020204"/>
                <a:sym typeface="Arial" panose="020B0604020202020204"/>
              </a:rPr>
              <a:t>3</a:t>
            </a:r>
            <a:r>
              <a:rPr lang="zh-CN" sz="4800" b="0" i="0" u="none" strike="noStrike" cap="none">
                <a:solidFill>
                  <a:schemeClr val="accent2">
                    <a:lumMod val="60000"/>
                    <a:lumOff val="40000"/>
                  </a:schemeClr>
                </a:solidFill>
                <a:effectLst>
                  <a:outerShdw blurRad="38100" dist="38100" dir="2700000" algn="tl">
                    <a:srgbClr val="000000">
                      <a:alpha val="43137"/>
                    </a:srgbClr>
                  </a:outerShdw>
                </a:effectLst>
                <a:latin typeface="Arial" panose="020B0604020202020204"/>
                <a:ea typeface="Arial" panose="020B0604020202020204"/>
                <a:cs typeface="Arial" panose="020B0604020202020204"/>
                <a:sym typeface="Arial" panose="020B0604020202020204"/>
              </a:rPr>
              <a:t> Pr</a:t>
            </a:r>
            <a:r>
              <a:rPr lang="en-US" altLang="zh-CN" sz="4800" b="0" i="0" u="none" strike="noStrike" cap="none">
                <a:solidFill>
                  <a:schemeClr val="accent2">
                    <a:lumMod val="60000"/>
                    <a:lumOff val="40000"/>
                  </a:schemeClr>
                </a:solidFill>
                <a:effectLst>
                  <a:outerShdw blurRad="38100" dist="38100" dir="2700000" algn="tl">
                    <a:srgbClr val="000000">
                      <a:alpha val="43137"/>
                    </a:srgbClr>
                  </a:outerShdw>
                </a:effectLst>
                <a:latin typeface="Arial" panose="020B0604020202020204"/>
                <a:ea typeface="Arial" panose="020B0604020202020204"/>
                <a:cs typeface="Arial" panose="020B0604020202020204"/>
                <a:sym typeface="Arial" panose="020B0604020202020204"/>
              </a:rPr>
              <a:t>esentation</a:t>
            </a:r>
            <a:r>
              <a:rPr lang="zh-CN" sz="4800" b="0" i="0" u="none" strike="noStrike" cap="none">
                <a:solidFill>
                  <a:schemeClr val="accent2">
                    <a:lumMod val="60000"/>
                    <a:lumOff val="40000"/>
                  </a:schemeClr>
                </a:solidFill>
                <a:effectLst>
                  <a:outerShdw blurRad="38100" dist="38100" dir="2700000" algn="tl">
                    <a:srgbClr val="000000">
                      <a:alpha val="43137"/>
                    </a:srgbClr>
                  </a:outerShdw>
                </a:effectLst>
                <a:latin typeface="Arial" panose="020B0604020202020204"/>
                <a:ea typeface="Arial" panose="020B0604020202020204"/>
                <a:cs typeface="Arial" panose="020B0604020202020204"/>
                <a:sym typeface="Arial" panose="020B0604020202020204"/>
              </a:rPr>
              <a:t>:</a:t>
            </a:r>
            <a:endParaRPr sz="4800" b="0" i="0" u="none" strike="noStrike" cap="none">
              <a:solidFill>
                <a:schemeClr val="accent2">
                  <a:lumMod val="60000"/>
                  <a:lumOff val="40000"/>
                </a:schemeClr>
              </a:solidFill>
              <a:effectLst>
                <a:outerShdw blurRad="38100" dist="38100" dir="2700000" algn="tl">
                  <a:srgbClr val="000000">
                    <a:alpha val="43137"/>
                  </a:srgbClr>
                </a:outerShdw>
              </a:effectLst>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4800"/>
              <a:buFont typeface="Arial" panose="020B0604020202020204"/>
              <a:buNone/>
            </a:pPr>
            <a:r>
              <a:rPr lang="zh-CN" sz="4800" b="0" i="0" u="none" strike="noStrike" cap="none">
                <a:solidFill>
                  <a:schemeClr val="accent1"/>
                </a:solidFill>
                <a:latin typeface="Arial" panose="020B0604020202020204"/>
                <a:ea typeface="Arial" panose="020B0604020202020204"/>
                <a:cs typeface="Arial" panose="020B0604020202020204"/>
                <a:sym typeface="Arial" panose="020B0604020202020204"/>
              </a:rPr>
              <a:t>Football Player Management</a:t>
            </a:r>
            <a:endParaRPr lang="en-US" sz="3600" b="0"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
        <p:nvSpPr>
          <p:cNvPr id="17" name="Google Shape;17;p1"/>
          <p:cNvSpPr/>
          <p:nvPr/>
        </p:nvSpPr>
        <p:spPr>
          <a:xfrm>
            <a:off x="8498205" y="3809365"/>
            <a:ext cx="3455035" cy="2736850"/>
          </a:xfrm>
          <a:prstGeom prst="rect">
            <a:avLst/>
          </a:prstGeom>
          <a:noFill/>
          <a:ln>
            <a:noFill/>
          </a:ln>
        </p:spPr>
        <p:txBody>
          <a:bodyPr spcFirstLastPara="1" wrap="square" lIns="90475" tIns="44450" rIns="90475" bIns="44450" anchor="t" anchorCtr="0">
            <a:noAutofit/>
          </a:bodyPr>
          <a:lstStyle/>
          <a:p>
            <a:pPr marL="0" marR="0" lvl="0" indent="0" algn="l" rtl="0">
              <a:lnSpc>
                <a:spcPct val="100000"/>
              </a:lnSpc>
              <a:spcBef>
                <a:spcPts val="0"/>
              </a:spcBef>
              <a:spcAft>
                <a:spcPts val="0"/>
              </a:spcAft>
              <a:buClr>
                <a:srgbClr val="000099"/>
              </a:buClr>
              <a:buSzPts val="1620"/>
              <a:buFont typeface="Noto Sans Symbols"/>
              <a:buNone/>
            </a:pPr>
            <a:r>
              <a:rPr lang="zh-CN" sz="1800" b="1" i="0" u="none" strike="noStrike" cap="none">
                <a:solidFill>
                  <a:schemeClr val="dk1"/>
                </a:solidFill>
                <a:latin typeface="Arial" panose="020B0604020202020204"/>
                <a:ea typeface="Arial" panose="020B0604020202020204"/>
                <a:cs typeface="Arial" panose="020B0604020202020204"/>
                <a:sym typeface="Arial" panose="020B0604020202020204"/>
              </a:rPr>
              <a:t>Team 11</a:t>
            </a: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900"/>
              </a:spcBef>
              <a:spcAft>
                <a:spcPts val="0"/>
              </a:spcAft>
              <a:buClr>
                <a:srgbClr val="000099"/>
              </a:buClr>
              <a:buSzPts val="1620"/>
              <a:buFont typeface="Noto Sans Symbols"/>
              <a:buNone/>
            </a:pP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900"/>
              </a:spcBef>
              <a:spcAft>
                <a:spcPts val="0"/>
              </a:spcAft>
              <a:buClr>
                <a:srgbClr val="000099"/>
              </a:buClr>
              <a:buSzPts val="1620"/>
              <a:buFont typeface="Noto Sans Symbols"/>
              <a:buNone/>
            </a:pPr>
            <a:r>
              <a:rPr lang="zh-CN" sz="1800" b="1" i="0" u="none" strike="noStrike" cap="none">
                <a:solidFill>
                  <a:schemeClr val="dk1"/>
                </a:solidFill>
                <a:latin typeface="Arial" panose="020B0604020202020204"/>
                <a:ea typeface="Arial" panose="020B0604020202020204"/>
                <a:cs typeface="Arial" panose="020B0604020202020204"/>
                <a:sym typeface="Arial" panose="020B0604020202020204"/>
              </a:rPr>
              <a:t>Members: </a:t>
            </a: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800"/>
              </a:spcBef>
              <a:spcAft>
                <a:spcPts val="0"/>
              </a:spcAft>
              <a:buClr>
                <a:srgbClr val="000099"/>
              </a:buClr>
              <a:buSzPts val="1440"/>
              <a:buFont typeface="Noto Sans Symbols"/>
              <a:buNone/>
            </a:pPr>
            <a:r>
              <a:rPr lang="zh-CN" sz="1600" b="1" i="0" u="none" strike="noStrike" cap="none">
                <a:solidFill>
                  <a:schemeClr val="dk1"/>
                </a:solidFill>
                <a:latin typeface="Arial" panose="020B0604020202020204"/>
                <a:ea typeface="Arial" panose="020B0604020202020204"/>
                <a:cs typeface="Arial" panose="020B0604020202020204"/>
                <a:sym typeface="Arial" panose="020B0604020202020204"/>
              </a:rPr>
              <a:t>Cao JiaPing, 3rd Year, SUSTech</a:t>
            </a:r>
            <a:endParaRPr sz="16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800"/>
              </a:spcBef>
              <a:spcAft>
                <a:spcPts val="0"/>
              </a:spcAft>
              <a:buClr>
                <a:srgbClr val="000099"/>
              </a:buClr>
              <a:buSzPts val="1440"/>
              <a:buFont typeface="Noto Sans Symbols"/>
              <a:buNone/>
            </a:pPr>
            <a:r>
              <a:rPr lang="zh-CN" sz="1600" b="1" i="0" u="none" strike="noStrike" cap="none">
                <a:solidFill>
                  <a:schemeClr val="dk1"/>
                </a:solidFill>
                <a:latin typeface="Arial" panose="020B0604020202020204"/>
                <a:ea typeface="Arial" panose="020B0604020202020204"/>
                <a:cs typeface="Arial" panose="020B0604020202020204"/>
                <a:sym typeface="Arial" panose="020B0604020202020204"/>
              </a:rPr>
              <a:t>Liu Xiaoyu, 2nd Year, SCU </a:t>
            </a:r>
            <a:endParaRPr sz="16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800"/>
              </a:spcBef>
              <a:spcAft>
                <a:spcPts val="0"/>
              </a:spcAft>
              <a:buClr>
                <a:srgbClr val="000099"/>
              </a:buClr>
              <a:buSzPts val="1440"/>
              <a:buFont typeface="Noto Sans Symbols"/>
              <a:buNone/>
            </a:pPr>
            <a:r>
              <a:rPr lang="zh-CN" sz="1600" b="1" i="0" u="none" strike="noStrike" cap="none">
                <a:solidFill>
                  <a:schemeClr val="dk1"/>
                </a:solidFill>
                <a:latin typeface="Arial" panose="020B0604020202020204"/>
                <a:ea typeface="Arial" panose="020B0604020202020204"/>
                <a:cs typeface="Arial" panose="020B0604020202020204"/>
                <a:sym typeface="Arial" panose="020B0604020202020204"/>
              </a:rPr>
              <a:t>Yang Junyi, 2nd Year, HUST</a:t>
            </a:r>
            <a:endParaRPr sz="16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800"/>
              </a:spcBef>
              <a:spcAft>
                <a:spcPts val="0"/>
              </a:spcAft>
              <a:buClr>
                <a:srgbClr val="000099"/>
              </a:buClr>
              <a:buSzPts val="1440"/>
              <a:buFont typeface="Noto Sans Symbols"/>
              <a:buNone/>
            </a:pPr>
            <a:r>
              <a:rPr lang="zh-CN" sz="1600" b="1" i="0" u="none" strike="noStrike" cap="none">
                <a:solidFill>
                  <a:schemeClr val="dk1"/>
                </a:solidFill>
                <a:latin typeface="Arial" panose="020B0604020202020204"/>
                <a:ea typeface="Arial" panose="020B0604020202020204"/>
                <a:cs typeface="Arial" panose="020B0604020202020204"/>
                <a:sym typeface="Arial" panose="020B0604020202020204"/>
              </a:rPr>
              <a:t>Zhu Jiongli, 2nd Year, XJTU</a:t>
            </a:r>
            <a:endParaRPr sz="16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grpSp>
        <p:nvGrpSpPr>
          <p:cNvPr id="194" name="Google Shape;194;p11"/>
          <p:cNvGrpSpPr/>
          <p:nvPr/>
        </p:nvGrpSpPr>
        <p:grpSpPr>
          <a:xfrm>
            <a:off x="4165600" y="277508"/>
            <a:ext cx="3860800" cy="460375"/>
            <a:chOff x="4165600" y="226708"/>
            <a:chExt cx="3860800" cy="460375"/>
          </a:xfrm>
        </p:grpSpPr>
        <p:sp>
          <p:nvSpPr>
            <p:cNvPr id="195" name="Google Shape;195;p11"/>
            <p:cNvSpPr txBox="1"/>
            <p:nvPr/>
          </p:nvSpPr>
          <p:spPr>
            <a:xfrm>
              <a:off x="4165600" y="226708"/>
              <a:ext cx="3860800" cy="4603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6D abilities（GK）</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196" name="Google Shape;196;p11"/>
            <p:cNvCxnSpPr/>
            <p:nvPr/>
          </p:nvCxnSpPr>
          <p:spPr>
            <a:xfrm>
              <a:off x="4419600" y="457541"/>
              <a:ext cx="487680" cy="0"/>
            </a:xfrm>
            <a:prstGeom prst="straightConnector1">
              <a:avLst/>
            </a:prstGeom>
            <a:noFill/>
            <a:ln w="12700" cap="flat" cmpd="sng">
              <a:solidFill>
                <a:schemeClr val="accent1"/>
              </a:solidFill>
              <a:prstDash val="solid"/>
              <a:miter lim="800000"/>
              <a:headEnd type="none" w="sm" len="sm"/>
              <a:tailEnd type="none" w="sm" len="sm"/>
            </a:ln>
          </p:spPr>
        </p:cxnSp>
        <p:cxnSp>
          <p:nvCxnSpPr>
            <p:cNvPr id="197" name="Google Shape;197;p11"/>
            <p:cNvCxnSpPr/>
            <p:nvPr/>
          </p:nvCxnSpPr>
          <p:spPr>
            <a:xfrm>
              <a:off x="7231380" y="457541"/>
              <a:ext cx="487680" cy="0"/>
            </a:xfrm>
            <a:prstGeom prst="straightConnector1">
              <a:avLst/>
            </a:prstGeom>
            <a:noFill/>
            <a:ln w="12700" cap="flat" cmpd="sng">
              <a:solidFill>
                <a:schemeClr val="accent1"/>
              </a:solidFill>
              <a:prstDash val="solid"/>
              <a:miter lim="800000"/>
              <a:headEnd type="none" w="sm" len="sm"/>
              <a:tailEnd type="none" w="sm" len="sm"/>
            </a:ln>
          </p:spPr>
        </p:cxnSp>
      </p:grpSp>
      <p:pic>
        <p:nvPicPr>
          <p:cNvPr id="198" name="Google Shape;198;p11"/>
          <p:cNvPicPr preferRelativeResize="0"/>
          <p:nvPr/>
        </p:nvPicPr>
        <p:blipFill rotWithShape="1">
          <a:blip r:embed="rId1"/>
          <a:srcRect/>
          <a:stretch>
            <a:fillRect/>
          </a:stretch>
        </p:blipFill>
        <p:spPr>
          <a:xfrm>
            <a:off x="1238885" y="986155"/>
            <a:ext cx="9595485" cy="5711190"/>
          </a:xfrm>
          <a:prstGeom prst="rect">
            <a:avLst/>
          </a:prstGeom>
          <a:noFill/>
          <a:ln>
            <a:noFill/>
          </a:ln>
        </p:spPr>
      </p:pic>
      <p:sp>
        <p:nvSpPr>
          <p:cNvPr id="199" name="Google Shape;199;p11"/>
          <p:cNvSpPr/>
          <p:nvPr/>
        </p:nvSpPr>
        <p:spPr>
          <a:xfrm>
            <a:off x="4698365" y="798830"/>
            <a:ext cx="1056005" cy="1075690"/>
          </a:xfrm>
          <a:prstGeom prst="ellipse">
            <a:avLst/>
          </a:prstGeom>
          <a:no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0" name="Google Shape;200;p11"/>
          <p:cNvSpPr/>
          <p:nvPr/>
        </p:nvSpPr>
        <p:spPr>
          <a:xfrm rot="-1563068">
            <a:off x="1421412" y="1258160"/>
            <a:ext cx="2183877" cy="1085428"/>
          </a:xfrm>
          <a:prstGeom prst="ellipse">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 name="Google Shape;204;p11"/>
          <p:cNvSpPr/>
          <p:nvPr/>
        </p:nvSpPr>
        <p:spPr>
          <a:xfrm>
            <a:off x="6839585" y="2891155"/>
            <a:ext cx="1056005" cy="1075690"/>
          </a:xfrm>
          <a:prstGeom prst="ellipse">
            <a:avLst/>
          </a:prstGeom>
          <a:no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5" name="Google Shape;205;p11"/>
          <p:cNvSpPr/>
          <p:nvPr/>
        </p:nvSpPr>
        <p:spPr>
          <a:xfrm>
            <a:off x="9592310" y="5200650"/>
            <a:ext cx="1056005" cy="1075690"/>
          </a:xfrm>
          <a:prstGeom prst="ellipse">
            <a:avLst/>
          </a:prstGeom>
          <a:no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 name="组合 0"/>
          <p:cNvGrpSpPr/>
          <p:nvPr/>
        </p:nvGrpSpPr>
        <p:grpSpPr>
          <a:xfrm>
            <a:off x="518795" y="4231005"/>
            <a:ext cx="3696335" cy="1837690"/>
            <a:chOff x="304" y="2745"/>
            <a:chExt cx="5821" cy="4236"/>
          </a:xfrm>
        </p:grpSpPr>
        <p:pic>
          <p:nvPicPr>
            <p:cNvPr id="2" name="Google Shape;187;g5de58721dc_0_0"/>
            <p:cNvPicPr preferRelativeResize="0"/>
            <p:nvPr/>
          </p:nvPicPr>
          <p:blipFill>
            <a:blip r:embed="rId2"/>
            <a:stretch>
              <a:fillRect/>
            </a:stretch>
          </p:blipFill>
          <p:spPr>
            <a:xfrm>
              <a:off x="304" y="2745"/>
              <a:ext cx="5821" cy="4236"/>
            </a:xfrm>
            <a:prstGeom prst="rect">
              <a:avLst/>
            </a:prstGeom>
            <a:noFill/>
            <a:ln>
              <a:noFill/>
            </a:ln>
          </p:spPr>
        </p:pic>
        <p:sp>
          <p:nvSpPr>
            <p:cNvPr id="188" name="Google Shape;188;g5de58721dc_0_0"/>
            <p:cNvSpPr txBox="1"/>
            <p:nvPr/>
          </p:nvSpPr>
          <p:spPr>
            <a:xfrm>
              <a:off x="655" y="3212"/>
              <a:ext cx="5119" cy="3302"/>
            </a:xfrm>
            <a:prstGeom prst="rect">
              <a:avLst/>
            </a:prstGeom>
            <a:noFill/>
            <a:ln>
              <a:noFill/>
            </a:ln>
          </p:spPr>
          <p:txBody>
            <a:bodyPr spcFirstLastPara="1" wrap="square" lIns="91425" tIns="91425" rIns="91425" bIns="91425" anchor="t" anchorCtr="0">
              <a:noAutofit/>
            </a:bodyPr>
            <a:p>
              <a:pPr marL="0" lvl="0" indent="0" algn="l" rtl="0">
                <a:lnSpc>
                  <a:spcPct val="115000"/>
                </a:lnSpc>
                <a:spcBef>
                  <a:spcPts val="0"/>
                </a:spcBef>
                <a:spcAft>
                  <a:spcPts val="0"/>
                </a:spcAft>
                <a:buNone/>
              </a:pPr>
              <a:r>
                <a:rPr lang="en-US" altLang="zh-CN" sz="2000">
                  <a:solidFill>
                    <a:srgbClr val="FFFFFF"/>
                  </a:solidFill>
                </a:rPr>
                <a:t>The circled goalkeepers</a:t>
              </a:r>
              <a:endParaRPr lang="en-US" altLang="zh-CN" sz="2000">
                <a:solidFill>
                  <a:srgbClr val="FFFFFF"/>
                </a:solidFill>
              </a:endParaRPr>
            </a:p>
            <a:p>
              <a:pPr marL="0" lvl="0" indent="0" algn="l" rtl="0">
                <a:lnSpc>
                  <a:spcPct val="115000"/>
                </a:lnSpc>
                <a:spcBef>
                  <a:spcPts val="0"/>
                </a:spcBef>
                <a:spcAft>
                  <a:spcPts val="0"/>
                </a:spcAft>
                <a:buNone/>
              </a:pPr>
              <a:r>
                <a:rPr lang="en-US" altLang="zh-CN" sz="2000">
                  <a:solidFill>
                    <a:srgbClr val="FFFFFF"/>
                  </a:solidFill>
                </a:rPr>
                <a:t>are distinguished from other ordinary goalkeepers.</a:t>
              </a:r>
              <a:endParaRPr lang="en-US" altLang="zh-CN" sz="2000">
                <a:solidFill>
                  <a:srgbClr val="FFFFFF"/>
                </a:solidFill>
              </a:endParaRPr>
            </a:p>
          </p:txBody>
        </p:sp>
      </p:grpSp>
      <p:sp>
        <p:nvSpPr>
          <p:cNvPr id="3" name="文本框 2"/>
          <p:cNvSpPr txBox="1"/>
          <p:nvPr/>
        </p:nvSpPr>
        <p:spPr>
          <a:xfrm>
            <a:off x="8339455" y="1247140"/>
            <a:ext cx="2186305" cy="706755"/>
          </a:xfrm>
          <a:prstGeom prst="rect">
            <a:avLst/>
          </a:prstGeom>
          <a:noFill/>
          <a:ln>
            <a:solidFill>
              <a:schemeClr val="accent2">
                <a:lumMod val="20000"/>
                <a:lumOff val="80000"/>
              </a:schemeClr>
            </a:solidFill>
          </a:ln>
        </p:spPr>
        <p:txBody>
          <a:bodyPr wrap="square" rtlCol="0">
            <a:spAutoFit/>
          </a:bodyPr>
          <a:p>
            <a:r>
              <a:rPr lang="en-US" sz="2000">
                <a:ln w="22225">
                  <a:solidFill>
                    <a:schemeClr val="accent2"/>
                  </a:solidFill>
                  <a:prstDash val="solid"/>
                </a:ln>
                <a:solidFill>
                  <a:schemeClr val="accent2">
                    <a:lumMod val="40000"/>
                    <a:lumOff val="60000"/>
                  </a:schemeClr>
                </a:solidFill>
                <a:effectLst/>
              </a:rPr>
              <a:t>Click here to play the video</a:t>
            </a:r>
            <a:endParaRPr lang="en-US" sz="20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grpSp>
        <p:nvGrpSpPr>
          <p:cNvPr id="210" name="Google Shape;210;g5de58721dc_0_13"/>
          <p:cNvGrpSpPr/>
          <p:nvPr/>
        </p:nvGrpSpPr>
        <p:grpSpPr>
          <a:xfrm>
            <a:off x="4165600" y="277508"/>
            <a:ext cx="3860700" cy="460500"/>
            <a:chOff x="4165600" y="226708"/>
            <a:chExt cx="3860700" cy="460500"/>
          </a:xfrm>
        </p:grpSpPr>
        <p:sp>
          <p:nvSpPr>
            <p:cNvPr id="211" name="Google Shape;211;g5de58721dc_0_13"/>
            <p:cNvSpPr txBox="1"/>
            <p:nvPr/>
          </p:nvSpPr>
          <p:spPr>
            <a:xfrm>
              <a:off x="4165600" y="226708"/>
              <a:ext cx="3860700" cy="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400" b="1">
                  <a:solidFill>
                    <a:srgbClr val="161C4A"/>
                  </a:solidFill>
                  <a:latin typeface="Arial" panose="020B0604020202020204"/>
                  <a:ea typeface="Arial" panose="020B0604020202020204"/>
                  <a:cs typeface="Arial" panose="020B0604020202020204"/>
                  <a:sym typeface="Arial" panose="020B0604020202020204"/>
                </a:rPr>
                <a:t>6D abilities</a:t>
              </a:r>
              <a:endParaRPr sz="2400" b="1">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212" name="Google Shape;212;g5de58721dc_0_13"/>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213" name="Google Shape;213;g5de58721dc_0_13"/>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pic>
        <p:nvPicPr>
          <p:cNvPr id="214" name="Google Shape;214;g5de58721dc_0_13"/>
          <p:cNvPicPr preferRelativeResize="0"/>
          <p:nvPr/>
        </p:nvPicPr>
        <p:blipFill rotWithShape="1">
          <a:blip r:embed="rId1"/>
          <a:srcRect/>
          <a:stretch>
            <a:fillRect/>
          </a:stretch>
        </p:blipFill>
        <p:spPr>
          <a:xfrm>
            <a:off x="1073150" y="825500"/>
            <a:ext cx="10032999" cy="5574030"/>
          </a:xfrm>
          <a:prstGeom prst="rect">
            <a:avLst/>
          </a:prstGeom>
          <a:noFill/>
          <a:ln>
            <a:noFill/>
          </a:ln>
        </p:spPr>
      </p:pic>
      <p:sp>
        <p:nvSpPr>
          <p:cNvPr id="215" name="Google Shape;215;g5de58721dc_0_13"/>
          <p:cNvSpPr/>
          <p:nvPr/>
        </p:nvSpPr>
        <p:spPr>
          <a:xfrm>
            <a:off x="8507730" y="1025525"/>
            <a:ext cx="1056000" cy="1075800"/>
          </a:xfrm>
          <a:prstGeom prst="ellipse">
            <a:avLst/>
          </a:prstGeom>
          <a:no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16" name="Google Shape;216;g5de58721dc_0_13"/>
          <p:cNvSpPr/>
          <p:nvPr/>
        </p:nvSpPr>
        <p:spPr>
          <a:xfrm>
            <a:off x="7231380" y="3640455"/>
            <a:ext cx="1056000" cy="1075800"/>
          </a:xfrm>
          <a:prstGeom prst="ellipse">
            <a:avLst/>
          </a:prstGeom>
          <a:no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 name="组合 0"/>
          <p:cNvGrpSpPr/>
          <p:nvPr/>
        </p:nvGrpSpPr>
        <p:grpSpPr>
          <a:xfrm>
            <a:off x="3264535" y="1292225"/>
            <a:ext cx="3905250" cy="1924050"/>
            <a:chOff x="6161" y="1615"/>
            <a:chExt cx="6150" cy="3030"/>
          </a:xfrm>
        </p:grpSpPr>
        <p:pic>
          <p:nvPicPr>
            <p:cNvPr id="217" name="Google Shape;217;g5de58721dc_0_13"/>
            <p:cNvPicPr preferRelativeResize="0"/>
            <p:nvPr/>
          </p:nvPicPr>
          <p:blipFill>
            <a:blip r:embed="rId2"/>
            <a:stretch>
              <a:fillRect/>
            </a:stretch>
          </p:blipFill>
          <p:spPr>
            <a:xfrm>
              <a:off x="6161" y="1615"/>
              <a:ext cx="6150" cy="3030"/>
            </a:xfrm>
            <a:prstGeom prst="rect">
              <a:avLst/>
            </a:prstGeom>
            <a:noFill/>
            <a:ln>
              <a:noFill/>
            </a:ln>
          </p:spPr>
        </p:pic>
        <p:sp>
          <p:nvSpPr>
            <p:cNvPr id="218" name="Google Shape;218;g5de58721dc_0_13"/>
            <p:cNvSpPr txBox="1"/>
            <p:nvPr/>
          </p:nvSpPr>
          <p:spPr>
            <a:xfrm>
              <a:off x="6560" y="1615"/>
              <a:ext cx="5599" cy="303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2000">
                  <a:solidFill>
                    <a:srgbClr val="FFFFFF"/>
                  </a:solidFill>
                </a:rPr>
                <a:t>Cristiano Ronaldo is so unique that he is distant from other players. His neighbor – Aguero, is similar in scoring efficiency.</a:t>
              </a:r>
              <a:endParaRPr sz="2000">
                <a:solidFill>
                  <a:srgbClr val="FFFFFF"/>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grpSp>
        <p:nvGrpSpPr>
          <p:cNvPr id="224" name="Google Shape;224;g5de58721dc_0_27"/>
          <p:cNvGrpSpPr/>
          <p:nvPr/>
        </p:nvGrpSpPr>
        <p:grpSpPr>
          <a:xfrm>
            <a:off x="4165600" y="277508"/>
            <a:ext cx="3860700" cy="460500"/>
            <a:chOff x="4165600" y="226708"/>
            <a:chExt cx="3860700" cy="460500"/>
          </a:xfrm>
        </p:grpSpPr>
        <p:sp>
          <p:nvSpPr>
            <p:cNvPr id="225" name="Google Shape;225;g5de58721dc_0_27"/>
            <p:cNvSpPr txBox="1"/>
            <p:nvPr/>
          </p:nvSpPr>
          <p:spPr>
            <a:xfrm>
              <a:off x="4165600" y="226708"/>
              <a:ext cx="3860700" cy="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400" b="1">
                  <a:solidFill>
                    <a:srgbClr val="161C4A"/>
                  </a:solidFill>
                  <a:latin typeface="Arial" panose="020B0604020202020204"/>
                  <a:ea typeface="Arial" panose="020B0604020202020204"/>
                  <a:cs typeface="Arial" panose="020B0604020202020204"/>
                  <a:sym typeface="Arial" panose="020B0604020202020204"/>
                </a:rPr>
                <a:t>6D abilities</a:t>
              </a:r>
              <a:endParaRPr sz="2400" b="1">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226" name="Google Shape;226;g5de58721dc_0_27"/>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227" name="Google Shape;227;g5de58721dc_0_27"/>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pic>
        <p:nvPicPr>
          <p:cNvPr id="228" name="Google Shape;228;g5de58721dc_0_27"/>
          <p:cNvPicPr preferRelativeResize="0"/>
          <p:nvPr/>
        </p:nvPicPr>
        <p:blipFill>
          <a:blip r:embed="rId1"/>
          <a:stretch>
            <a:fillRect/>
          </a:stretch>
        </p:blipFill>
        <p:spPr>
          <a:xfrm>
            <a:off x="838200" y="738008"/>
            <a:ext cx="7517200" cy="5815192"/>
          </a:xfrm>
          <a:prstGeom prst="rect">
            <a:avLst/>
          </a:prstGeom>
          <a:noFill/>
          <a:ln>
            <a:noFill/>
          </a:ln>
        </p:spPr>
      </p:pic>
      <p:sp>
        <p:nvSpPr>
          <p:cNvPr id="229" name="Google Shape;229;g5de58721dc_0_27"/>
          <p:cNvSpPr/>
          <p:nvPr/>
        </p:nvSpPr>
        <p:spPr>
          <a:xfrm rot="1572305">
            <a:off x="2862181" y="3709917"/>
            <a:ext cx="4676784" cy="1405665"/>
          </a:xfrm>
          <a:prstGeom prst="ellipse">
            <a:avLst/>
          </a:prstGeom>
          <a:no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30" name="Google Shape;230;g5de58721dc_0_27"/>
          <p:cNvCxnSpPr/>
          <p:nvPr/>
        </p:nvCxnSpPr>
        <p:spPr>
          <a:xfrm>
            <a:off x="5486400" y="4363525"/>
            <a:ext cx="409500" cy="552600"/>
          </a:xfrm>
          <a:prstGeom prst="straightConnector1">
            <a:avLst/>
          </a:prstGeom>
          <a:noFill/>
          <a:ln w="76200" cap="flat" cmpd="sng">
            <a:solidFill>
              <a:schemeClr val="accent4"/>
            </a:solidFill>
            <a:prstDash val="solid"/>
            <a:round/>
            <a:headEnd type="none" w="med" len="med"/>
            <a:tailEnd type="none" w="med" len="med"/>
          </a:ln>
        </p:spPr>
      </p:cxnSp>
      <p:cxnSp>
        <p:nvCxnSpPr>
          <p:cNvPr id="231" name="Google Shape;231;g5de58721dc_0_27"/>
          <p:cNvCxnSpPr/>
          <p:nvPr/>
        </p:nvCxnSpPr>
        <p:spPr>
          <a:xfrm flipH="1">
            <a:off x="5430650" y="4378300"/>
            <a:ext cx="593700" cy="470700"/>
          </a:xfrm>
          <a:prstGeom prst="straightConnector1">
            <a:avLst/>
          </a:prstGeom>
          <a:noFill/>
          <a:ln w="76200" cap="flat" cmpd="sng">
            <a:solidFill>
              <a:schemeClr val="accent4"/>
            </a:solidFill>
            <a:prstDash val="solid"/>
            <a:round/>
            <a:headEnd type="none" w="med" len="med"/>
            <a:tailEnd type="none" w="med" len="med"/>
          </a:ln>
        </p:spPr>
      </p:cxnSp>
      <p:grpSp>
        <p:nvGrpSpPr>
          <p:cNvPr id="1" name="组合 0"/>
          <p:cNvGrpSpPr/>
          <p:nvPr/>
        </p:nvGrpSpPr>
        <p:grpSpPr>
          <a:xfrm>
            <a:off x="7719060" y="1609090"/>
            <a:ext cx="3746500" cy="3239770"/>
            <a:chOff x="12905" y="2497"/>
            <a:chExt cx="5900" cy="5102"/>
          </a:xfrm>
        </p:grpSpPr>
        <p:pic>
          <p:nvPicPr>
            <p:cNvPr id="232" name="Google Shape;232;g5de58721dc_0_27"/>
            <p:cNvPicPr preferRelativeResize="0"/>
            <p:nvPr/>
          </p:nvPicPr>
          <p:blipFill>
            <a:blip r:embed="rId2"/>
            <a:stretch>
              <a:fillRect/>
            </a:stretch>
          </p:blipFill>
          <p:spPr>
            <a:xfrm>
              <a:off x="12905" y="2497"/>
              <a:ext cx="5900" cy="5102"/>
            </a:xfrm>
            <a:prstGeom prst="rect">
              <a:avLst/>
            </a:prstGeom>
            <a:noFill/>
            <a:ln>
              <a:noFill/>
            </a:ln>
          </p:spPr>
        </p:pic>
        <p:sp>
          <p:nvSpPr>
            <p:cNvPr id="233" name="Google Shape;233;g5de58721dc_0_27"/>
            <p:cNvSpPr txBox="1"/>
            <p:nvPr/>
          </p:nvSpPr>
          <p:spPr>
            <a:xfrm>
              <a:off x="13179" y="2957"/>
              <a:ext cx="5352" cy="43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a:solidFill>
                    <a:srgbClr val="FFFFFF"/>
                  </a:solidFill>
                </a:rPr>
                <a:t>P</a:t>
              </a:r>
              <a:r>
                <a:rPr lang="zh-CN" sz="2000">
                  <a:solidFill>
                    <a:srgbClr val="FFFFFF"/>
                  </a:solidFill>
                </a:rPr>
                <a:t>layers in this circle are really good at breaking through</a:t>
              </a:r>
              <a:r>
                <a:rPr lang="en-US" sz="2000">
                  <a:solidFill>
                    <a:srgbClr val="FFFFFF"/>
                  </a:solidFill>
                </a:rPr>
                <a:t>.</a:t>
              </a:r>
              <a:endParaRPr lang="en-US" sz="2000">
                <a:solidFill>
                  <a:srgbClr val="FFFFFF"/>
                </a:solidFill>
              </a:endParaRPr>
            </a:p>
            <a:p>
              <a:pPr marL="0" lvl="0" indent="0" algn="l" rtl="0">
                <a:lnSpc>
                  <a:spcPct val="115000"/>
                </a:lnSpc>
                <a:spcBef>
                  <a:spcPts val="0"/>
                </a:spcBef>
                <a:spcAft>
                  <a:spcPts val="0"/>
                </a:spcAft>
                <a:buNone/>
              </a:pPr>
              <a:r>
                <a:rPr lang="zh-CN" sz="2000">
                  <a:solidFill>
                    <a:srgbClr val="FFFFFF"/>
                  </a:solidFill>
                </a:rPr>
                <a:t>Neymar, Hazard, Messi even play in a similar style. </a:t>
              </a:r>
              <a:r>
                <a:rPr lang="en-US" altLang="zh-CN" sz="2000">
                  <a:solidFill>
                    <a:srgbClr val="FFFFFF"/>
                  </a:solidFill>
                </a:rPr>
                <a:t>T</a:t>
              </a:r>
              <a:r>
                <a:rPr lang="zh-CN" sz="2000">
                  <a:solidFill>
                    <a:srgbClr val="FFFFFF"/>
                  </a:solidFill>
                </a:rPr>
                <a:t>hat’s </a:t>
              </a:r>
              <a:r>
                <a:rPr lang="en-US" altLang="zh-CN" sz="2000">
                  <a:solidFill>
                    <a:srgbClr val="FFFFFF"/>
                  </a:solidFill>
                </a:rPr>
                <a:t>why</a:t>
              </a:r>
              <a:r>
                <a:rPr lang="zh-CN" sz="2000">
                  <a:solidFill>
                    <a:srgbClr val="FFFFFF"/>
                  </a:solidFill>
                </a:rPr>
                <a:t> they are so close in our graph.</a:t>
              </a:r>
              <a:endParaRPr lang="zh-CN" sz="2000">
                <a:solidFill>
                  <a:srgbClr val="FFFFFF"/>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grpSp>
        <p:nvGrpSpPr>
          <p:cNvPr id="238" name="Google Shape;238;g5de58721dc_0_43"/>
          <p:cNvGrpSpPr/>
          <p:nvPr/>
        </p:nvGrpSpPr>
        <p:grpSpPr>
          <a:xfrm>
            <a:off x="4165600" y="277508"/>
            <a:ext cx="3860700" cy="460500"/>
            <a:chOff x="4165600" y="226708"/>
            <a:chExt cx="3860700" cy="460500"/>
          </a:xfrm>
        </p:grpSpPr>
        <p:sp>
          <p:nvSpPr>
            <p:cNvPr id="239" name="Google Shape;239;g5de58721dc_0_43"/>
            <p:cNvSpPr txBox="1"/>
            <p:nvPr/>
          </p:nvSpPr>
          <p:spPr>
            <a:xfrm>
              <a:off x="4165600" y="226708"/>
              <a:ext cx="3860700" cy="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400" b="1">
                  <a:solidFill>
                    <a:srgbClr val="161C4A"/>
                  </a:solidFill>
                  <a:latin typeface="Arial" panose="020B0604020202020204"/>
                  <a:ea typeface="Arial" panose="020B0604020202020204"/>
                  <a:cs typeface="Arial" panose="020B0604020202020204"/>
                  <a:sym typeface="Arial" panose="020B0604020202020204"/>
                </a:rPr>
                <a:t>6D abilities</a:t>
              </a:r>
              <a:endParaRPr sz="2400" b="1">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240" name="Google Shape;240;g5de58721dc_0_43"/>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241" name="Google Shape;241;g5de58721dc_0_43"/>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pic>
        <p:nvPicPr>
          <p:cNvPr id="242" name="Google Shape;242;g5de58721dc_0_43"/>
          <p:cNvPicPr preferRelativeResize="0"/>
          <p:nvPr/>
        </p:nvPicPr>
        <p:blipFill rotWithShape="1">
          <a:blip r:embed="rId1"/>
          <a:srcRect/>
          <a:stretch>
            <a:fillRect/>
          </a:stretch>
        </p:blipFill>
        <p:spPr>
          <a:xfrm>
            <a:off x="2776220" y="990600"/>
            <a:ext cx="6655435" cy="5724525"/>
          </a:xfrm>
          <a:prstGeom prst="rect">
            <a:avLst/>
          </a:prstGeom>
          <a:noFill/>
          <a:ln>
            <a:noFill/>
          </a:ln>
        </p:spPr>
      </p:pic>
      <p:sp>
        <p:nvSpPr>
          <p:cNvPr id="243" name="Google Shape;243;g5de58721dc_0_43"/>
          <p:cNvSpPr/>
          <p:nvPr/>
        </p:nvSpPr>
        <p:spPr>
          <a:xfrm rot="-1919550">
            <a:off x="7412376" y="5129565"/>
            <a:ext cx="424116" cy="714958"/>
          </a:xfrm>
          <a:prstGeom prst="ellipse">
            <a:avLst/>
          </a:prstGeom>
          <a:noFill/>
          <a:ln w="762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44" name="Google Shape;244;g5de58721dc_0_43"/>
          <p:cNvSpPr/>
          <p:nvPr/>
        </p:nvSpPr>
        <p:spPr>
          <a:xfrm>
            <a:off x="5814060" y="3491865"/>
            <a:ext cx="580500" cy="503700"/>
          </a:xfrm>
          <a:prstGeom prst="ellipse">
            <a:avLst/>
          </a:prstGeom>
          <a:noFill/>
          <a:ln w="762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45" name="Google Shape;245;g5de58721dc_0_43"/>
          <p:cNvSpPr txBox="1"/>
          <p:nvPr/>
        </p:nvSpPr>
        <p:spPr>
          <a:xfrm>
            <a:off x="7900035" y="4878705"/>
            <a:ext cx="22935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b="1">
                <a:solidFill>
                  <a:srgbClr val="C00000"/>
                </a:solidFill>
                <a:latin typeface="Arial" panose="020B0604020202020204"/>
                <a:ea typeface="Arial" panose="020B0604020202020204"/>
                <a:cs typeface="Arial" panose="020B0604020202020204"/>
                <a:sym typeface="Arial" panose="020B0604020202020204"/>
              </a:rPr>
              <a:t>M.Salah &amp; S.Mané</a:t>
            </a:r>
            <a:endParaRPr sz="1800" b="1">
              <a:solidFill>
                <a:srgbClr val="C00000"/>
              </a:solidFill>
              <a:latin typeface="Arial" panose="020B0604020202020204"/>
              <a:ea typeface="Arial" panose="020B0604020202020204"/>
              <a:cs typeface="Arial" panose="020B0604020202020204"/>
              <a:sym typeface="Arial" panose="020B0604020202020204"/>
            </a:endParaRPr>
          </a:p>
        </p:txBody>
      </p:sp>
      <p:sp>
        <p:nvSpPr>
          <p:cNvPr id="246" name="Google Shape;246;g5de58721dc_0_43"/>
          <p:cNvSpPr txBox="1"/>
          <p:nvPr/>
        </p:nvSpPr>
        <p:spPr>
          <a:xfrm>
            <a:off x="4165600" y="3068320"/>
            <a:ext cx="19608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b="1">
                <a:solidFill>
                  <a:srgbClr val="C00000"/>
                </a:solidFill>
                <a:latin typeface="Arial" panose="020B0604020202020204"/>
                <a:ea typeface="Arial" panose="020B0604020202020204"/>
                <a:cs typeface="Arial" panose="020B0604020202020204"/>
                <a:sym typeface="Arial" panose="020B0604020202020204"/>
              </a:rPr>
              <a:t>Roberto Firmino</a:t>
            </a:r>
            <a:endParaRPr sz="1800" b="1">
              <a:solidFill>
                <a:srgbClr val="C00000"/>
              </a:solidFill>
              <a:latin typeface="Arial" panose="020B0604020202020204"/>
              <a:ea typeface="Arial" panose="020B0604020202020204"/>
              <a:cs typeface="Arial" panose="020B0604020202020204"/>
              <a:sym typeface="Arial" panose="020B0604020202020204"/>
            </a:endParaRPr>
          </a:p>
        </p:txBody>
      </p:sp>
      <p:pic>
        <p:nvPicPr>
          <p:cNvPr id="247" name="Google Shape;247;g5de58721dc_0_43"/>
          <p:cNvPicPr preferRelativeResize="0"/>
          <p:nvPr/>
        </p:nvPicPr>
        <p:blipFill>
          <a:blip r:embed="rId2"/>
          <a:stretch>
            <a:fillRect/>
          </a:stretch>
        </p:blipFill>
        <p:spPr>
          <a:xfrm>
            <a:off x="533400" y="917575"/>
            <a:ext cx="3156585" cy="4045585"/>
          </a:xfrm>
          <a:prstGeom prst="rect">
            <a:avLst/>
          </a:prstGeom>
          <a:noFill/>
          <a:ln>
            <a:noFill/>
          </a:ln>
        </p:spPr>
      </p:pic>
      <p:sp>
        <p:nvSpPr>
          <p:cNvPr id="248" name="Google Shape;248;g5de58721dc_0_43"/>
          <p:cNvSpPr txBox="1"/>
          <p:nvPr/>
        </p:nvSpPr>
        <p:spPr>
          <a:xfrm>
            <a:off x="629920" y="1039495"/>
            <a:ext cx="2964180" cy="40322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600">
                <a:solidFill>
                  <a:srgbClr val="FFFFFF"/>
                </a:solidFill>
              </a:rPr>
              <a:t>Famous football clubs always avoid homogeneous players playing together. </a:t>
            </a:r>
            <a:endParaRPr lang="zh-CN" sz="1600">
              <a:solidFill>
                <a:srgbClr val="FFFFFF"/>
              </a:solidFill>
            </a:endParaRPr>
          </a:p>
          <a:p>
            <a:pPr marL="0" lvl="0" indent="0" algn="l" rtl="0">
              <a:lnSpc>
                <a:spcPct val="115000"/>
              </a:lnSpc>
              <a:spcBef>
                <a:spcPts val="0"/>
              </a:spcBef>
              <a:spcAft>
                <a:spcPts val="0"/>
              </a:spcAft>
              <a:buNone/>
            </a:pPr>
            <a:r>
              <a:rPr lang="zh-CN" sz="1600">
                <a:solidFill>
                  <a:srgbClr val="FFFFFF"/>
                </a:solidFill>
              </a:rPr>
              <a:t>Homogeneity can be harmful to a team. </a:t>
            </a:r>
            <a:endParaRPr lang="zh-CN" sz="1600">
              <a:solidFill>
                <a:srgbClr val="FFFFFF"/>
              </a:solidFill>
            </a:endParaRPr>
          </a:p>
          <a:p>
            <a:pPr marL="0" lvl="0" indent="0" algn="l" rtl="0">
              <a:lnSpc>
                <a:spcPct val="115000"/>
              </a:lnSpc>
              <a:spcBef>
                <a:spcPts val="0"/>
              </a:spcBef>
              <a:spcAft>
                <a:spcPts val="0"/>
              </a:spcAft>
              <a:buNone/>
            </a:pPr>
            <a:endParaRPr lang="zh-CN" sz="1600">
              <a:solidFill>
                <a:srgbClr val="FFFFFF"/>
              </a:solidFill>
            </a:endParaRPr>
          </a:p>
          <a:p>
            <a:pPr marL="0" lvl="0" indent="0" algn="l" rtl="0">
              <a:lnSpc>
                <a:spcPct val="115000"/>
              </a:lnSpc>
              <a:spcBef>
                <a:spcPts val="0"/>
              </a:spcBef>
              <a:spcAft>
                <a:spcPts val="0"/>
              </a:spcAft>
              <a:buNone/>
            </a:pPr>
            <a:r>
              <a:rPr lang="zh-CN" sz="1600">
                <a:solidFill>
                  <a:srgbClr val="FFFFFF"/>
                </a:solidFill>
              </a:rPr>
              <a:t>For instance</a:t>
            </a:r>
            <a:r>
              <a:rPr lang="en-US" altLang="zh-CN" sz="1600">
                <a:solidFill>
                  <a:srgbClr val="FFFFFF"/>
                </a:solidFill>
              </a:rPr>
              <a:t>,</a:t>
            </a:r>
            <a:r>
              <a:rPr lang="zh-CN" sz="1600">
                <a:solidFill>
                  <a:srgbClr val="FFFFFF"/>
                </a:solidFill>
              </a:rPr>
              <a:t> </a:t>
            </a:r>
            <a:r>
              <a:rPr lang="en-US" altLang="zh-CN" sz="1600">
                <a:solidFill>
                  <a:srgbClr val="FFFFFF"/>
                </a:solidFill>
              </a:rPr>
              <a:t>i</a:t>
            </a:r>
            <a:r>
              <a:rPr lang="zh-CN" sz="1600">
                <a:solidFill>
                  <a:srgbClr val="FFFFFF"/>
                </a:solidFill>
              </a:rPr>
              <a:t>f the attacking line of the team consists of players good at striking, not so good at breaking through, then they will meet obstacles when they have no chance to strike at all.</a:t>
            </a:r>
            <a:endParaRPr lang="zh-CN" sz="1600">
              <a:solidFill>
                <a:srgbClr val="FFFFFF"/>
              </a:solidFill>
            </a:endParaRPr>
          </a:p>
        </p:txBody>
      </p:sp>
      <p:grpSp>
        <p:nvGrpSpPr>
          <p:cNvPr id="1" name="组合 0"/>
          <p:cNvGrpSpPr/>
          <p:nvPr/>
        </p:nvGrpSpPr>
        <p:grpSpPr>
          <a:xfrm>
            <a:off x="8161020" y="910590"/>
            <a:ext cx="3848100" cy="2697480"/>
            <a:chOff x="12852" y="1162"/>
            <a:chExt cx="6060" cy="4248"/>
          </a:xfrm>
        </p:grpSpPr>
        <p:pic>
          <p:nvPicPr>
            <p:cNvPr id="249" name="Google Shape;249;g5de58721dc_0_43"/>
            <p:cNvPicPr preferRelativeResize="0"/>
            <p:nvPr/>
          </p:nvPicPr>
          <p:blipFill>
            <a:blip r:embed="rId3"/>
            <a:stretch>
              <a:fillRect/>
            </a:stretch>
          </p:blipFill>
          <p:spPr>
            <a:xfrm>
              <a:off x="12852" y="1162"/>
              <a:ext cx="6060" cy="4249"/>
            </a:xfrm>
            <a:prstGeom prst="rect">
              <a:avLst/>
            </a:prstGeom>
            <a:noFill/>
            <a:ln>
              <a:noFill/>
            </a:ln>
          </p:spPr>
        </p:pic>
        <p:sp>
          <p:nvSpPr>
            <p:cNvPr id="250" name="Google Shape;250;g5de58721dc_0_43"/>
            <p:cNvSpPr txBox="1"/>
            <p:nvPr/>
          </p:nvSpPr>
          <p:spPr>
            <a:xfrm>
              <a:off x="13125" y="1365"/>
              <a:ext cx="5513" cy="391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600">
                  <a:solidFill>
                    <a:srgbClr val="FFFFFF"/>
                  </a:solidFill>
                </a:rPr>
                <a:t>Look at Liverpool’s attacking line. Mane &amp; Salah are similar, while Firmino plays quite differently. </a:t>
              </a:r>
              <a:endParaRPr lang="zh-CN" sz="1600">
                <a:solidFill>
                  <a:srgbClr val="FFFFFF"/>
                </a:solidFill>
              </a:endParaRPr>
            </a:p>
            <a:p>
              <a:pPr marL="0" lvl="0" indent="0" algn="l" rtl="0">
                <a:lnSpc>
                  <a:spcPct val="115000"/>
                </a:lnSpc>
                <a:spcBef>
                  <a:spcPts val="0"/>
                </a:spcBef>
                <a:spcAft>
                  <a:spcPts val="0"/>
                </a:spcAft>
                <a:buNone/>
              </a:pPr>
              <a:endParaRPr lang="zh-CN" altLang="zh-CN" sz="1600">
                <a:solidFill>
                  <a:srgbClr val="FFFFFF"/>
                </a:solidFill>
              </a:endParaRPr>
            </a:p>
            <a:p>
              <a:pPr marL="0" lvl="0" indent="0" algn="l" rtl="0">
                <a:lnSpc>
                  <a:spcPct val="115000"/>
                </a:lnSpc>
                <a:spcBef>
                  <a:spcPts val="0"/>
                </a:spcBef>
                <a:spcAft>
                  <a:spcPts val="0"/>
                </a:spcAft>
                <a:buNone/>
              </a:pPr>
              <a:r>
                <a:rPr lang="en-US" altLang="zh-CN" sz="1600">
                  <a:solidFill>
                    <a:srgbClr val="FFFFFF"/>
                  </a:solidFill>
                </a:rPr>
                <a:t>T</a:t>
              </a:r>
              <a:r>
                <a:rPr lang="zh-CN" sz="1600">
                  <a:solidFill>
                    <a:srgbClr val="FFFFFF"/>
                  </a:solidFill>
                </a:rPr>
                <a:t>hat’s the reason why Liverpool is so efficient in attacking. </a:t>
              </a:r>
              <a:endParaRPr lang="zh-CN" sz="1600">
                <a:solidFill>
                  <a:srgbClr val="FFFFFF"/>
                </a:solidFill>
              </a:endParaRPr>
            </a:p>
            <a:p>
              <a:pPr marL="0" lvl="0" indent="0" algn="l" rtl="0">
                <a:lnSpc>
                  <a:spcPct val="115000"/>
                </a:lnSpc>
                <a:spcBef>
                  <a:spcPts val="0"/>
                </a:spcBef>
                <a:spcAft>
                  <a:spcPts val="0"/>
                </a:spcAft>
                <a:buNone/>
              </a:pPr>
              <a:r>
                <a:rPr lang="en-US" altLang="zh-CN" sz="1600">
                  <a:solidFill>
                    <a:srgbClr val="FFFFFF"/>
                  </a:solidFill>
                </a:rPr>
                <a:t>C</a:t>
              </a:r>
              <a:r>
                <a:rPr lang="zh-CN" sz="1600">
                  <a:solidFill>
                    <a:srgbClr val="FFFFFF"/>
                  </a:solidFill>
                </a:rPr>
                <a:t>lubs can use our graph to </a:t>
              </a:r>
              <a:r>
                <a:rPr lang="en-US" altLang="zh-CN" sz="1600">
                  <a:solidFill>
                    <a:srgbClr val="FFFFFF"/>
                  </a:solidFill>
                </a:rPr>
                <a:t>evaluate their </a:t>
              </a:r>
              <a:r>
                <a:rPr lang="zh-CN" sz="1600">
                  <a:solidFill>
                    <a:srgbClr val="FFFFFF"/>
                  </a:solidFill>
                </a:rPr>
                <a:t>homogeneity.</a:t>
              </a:r>
              <a:endParaRPr lang="zh-CN" sz="1600">
                <a:solidFill>
                  <a:srgbClr val="FFFFFF"/>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grpSp>
        <p:nvGrpSpPr>
          <p:cNvPr id="255" name="Google Shape;255;g5de58721dc_0_61"/>
          <p:cNvGrpSpPr/>
          <p:nvPr/>
        </p:nvGrpSpPr>
        <p:grpSpPr>
          <a:xfrm>
            <a:off x="4165600" y="277508"/>
            <a:ext cx="3860700" cy="460500"/>
            <a:chOff x="4165600" y="226708"/>
            <a:chExt cx="3860700" cy="460500"/>
          </a:xfrm>
        </p:grpSpPr>
        <p:sp>
          <p:nvSpPr>
            <p:cNvPr id="256" name="Google Shape;256;g5de58721dc_0_61"/>
            <p:cNvSpPr txBox="1"/>
            <p:nvPr/>
          </p:nvSpPr>
          <p:spPr>
            <a:xfrm>
              <a:off x="4165600" y="226708"/>
              <a:ext cx="3860700" cy="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400" b="1">
                  <a:solidFill>
                    <a:srgbClr val="161C4A"/>
                  </a:solidFill>
                  <a:latin typeface="Arial" panose="020B0604020202020204"/>
                  <a:ea typeface="Arial" panose="020B0604020202020204"/>
                  <a:cs typeface="Arial" panose="020B0604020202020204"/>
                  <a:sym typeface="Arial" panose="020B0604020202020204"/>
                </a:rPr>
                <a:t>3 countries</a:t>
              </a:r>
              <a:endParaRPr sz="2400" b="1">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257" name="Google Shape;257;g5de58721dc_0_61"/>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258" name="Google Shape;258;g5de58721dc_0_61"/>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pic>
        <p:nvPicPr>
          <p:cNvPr id="259" name="Google Shape;259;g5de58721dc_0_61"/>
          <p:cNvPicPr preferRelativeResize="0"/>
          <p:nvPr/>
        </p:nvPicPr>
        <p:blipFill rotWithShape="1">
          <a:blip r:embed="rId1"/>
          <a:srcRect r="15627"/>
          <a:stretch>
            <a:fillRect/>
          </a:stretch>
        </p:blipFill>
        <p:spPr>
          <a:xfrm>
            <a:off x="3860800" y="1706245"/>
            <a:ext cx="7779385" cy="4070350"/>
          </a:xfrm>
          <a:prstGeom prst="rect">
            <a:avLst/>
          </a:prstGeom>
          <a:noFill/>
          <a:ln>
            <a:noFill/>
          </a:ln>
        </p:spPr>
      </p:pic>
      <p:pic>
        <p:nvPicPr>
          <p:cNvPr id="268" name="Google Shape;268;g5de58721dc_0_61"/>
          <p:cNvPicPr preferRelativeResize="0"/>
          <p:nvPr/>
        </p:nvPicPr>
        <p:blipFill>
          <a:blip r:embed="rId2"/>
          <a:stretch>
            <a:fillRect/>
          </a:stretch>
        </p:blipFill>
        <p:spPr>
          <a:xfrm>
            <a:off x="261620" y="1706245"/>
            <a:ext cx="6034405" cy="4091305"/>
          </a:xfrm>
          <a:prstGeom prst="rect">
            <a:avLst/>
          </a:prstGeom>
          <a:noFill/>
          <a:ln>
            <a:noFill/>
          </a:ln>
        </p:spPr>
      </p:pic>
      <p:sp>
        <p:nvSpPr>
          <p:cNvPr id="269" name="Google Shape;269;g5de58721dc_0_61"/>
          <p:cNvSpPr txBox="1"/>
          <p:nvPr/>
        </p:nvSpPr>
        <p:spPr>
          <a:xfrm>
            <a:off x="486045" y="2132340"/>
            <a:ext cx="566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600">
                <a:solidFill>
                  <a:srgbClr val="FFFFFF"/>
                </a:solidFill>
              </a:rPr>
              <a:t>We input all the players of these three</a:t>
            </a:r>
            <a:endParaRPr lang="zh-CN" sz="1600">
              <a:solidFill>
                <a:srgbClr val="FFFFFF"/>
              </a:solidFill>
            </a:endParaRPr>
          </a:p>
          <a:p>
            <a:pPr marL="0" lvl="0" indent="0" algn="l" rtl="0">
              <a:lnSpc>
                <a:spcPct val="115000"/>
              </a:lnSpc>
              <a:spcBef>
                <a:spcPts val="0"/>
              </a:spcBef>
              <a:spcAft>
                <a:spcPts val="0"/>
              </a:spcAft>
              <a:buNone/>
            </a:pPr>
            <a:r>
              <a:rPr lang="zh-CN" sz="1600">
                <a:solidFill>
                  <a:srgbClr val="FFFFFF"/>
                </a:solidFill>
              </a:rPr>
              <a:t>countries, clustering them by their </a:t>
            </a:r>
            <a:endParaRPr lang="zh-CN" sz="1600">
              <a:solidFill>
                <a:srgbClr val="FFFFFF"/>
              </a:solidFill>
            </a:endParaRPr>
          </a:p>
          <a:p>
            <a:pPr marL="0" lvl="0" indent="0" algn="l" rtl="0">
              <a:lnSpc>
                <a:spcPct val="115000"/>
              </a:lnSpc>
              <a:spcBef>
                <a:spcPts val="0"/>
              </a:spcBef>
              <a:spcAft>
                <a:spcPts val="0"/>
              </a:spcAft>
              <a:buNone/>
            </a:pPr>
            <a:r>
              <a:rPr lang="zh-CN" sz="1600">
                <a:solidFill>
                  <a:srgbClr val="FFFFFF"/>
                </a:solidFill>
              </a:rPr>
              <a:t>nationality, and we find that they form</a:t>
            </a:r>
            <a:endParaRPr lang="zh-CN" sz="1600">
              <a:solidFill>
                <a:srgbClr val="FFFFFF"/>
              </a:solidFill>
            </a:endParaRPr>
          </a:p>
          <a:p>
            <a:pPr marL="0" lvl="0" indent="0" algn="l" rtl="0">
              <a:lnSpc>
                <a:spcPct val="115000"/>
              </a:lnSpc>
              <a:spcBef>
                <a:spcPts val="0"/>
              </a:spcBef>
              <a:spcAft>
                <a:spcPts val="0"/>
              </a:spcAft>
              <a:buNone/>
            </a:pPr>
            <a:r>
              <a:rPr lang="zh-CN" sz="1600">
                <a:solidFill>
                  <a:srgbClr val="FFFFFF"/>
                </a:solidFill>
              </a:rPr>
              <a:t>three communities. </a:t>
            </a:r>
            <a:endParaRPr lang="zh-CN" sz="1600">
              <a:solidFill>
                <a:srgbClr val="FFFFFF"/>
              </a:solidFill>
            </a:endParaRPr>
          </a:p>
          <a:p>
            <a:pPr marL="0" lvl="0" indent="0" algn="l" rtl="0">
              <a:lnSpc>
                <a:spcPct val="115000"/>
              </a:lnSpc>
              <a:spcBef>
                <a:spcPts val="0"/>
              </a:spcBef>
              <a:spcAft>
                <a:spcPts val="0"/>
              </a:spcAft>
              <a:buNone/>
            </a:pPr>
            <a:endParaRPr lang="zh-CN" sz="1600">
              <a:solidFill>
                <a:srgbClr val="FFFFFF"/>
              </a:solidFill>
            </a:endParaRPr>
          </a:p>
          <a:p>
            <a:pPr marL="0" lvl="0" indent="0" algn="l" rtl="0">
              <a:lnSpc>
                <a:spcPct val="115000"/>
              </a:lnSpc>
              <a:spcBef>
                <a:spcPts val="0"/>
              </a:spcBef>
              <a:spcAft>
                <a:spcPts val="0"/>
              </a:spcAft>
              <a:buNone/>
            </a:pPr>
            <a:r>
              <a:rPr lang="zh-CN" sz="1600">
                <a:solidFill>
                  <a:srgbClr val="FFFFFF"/>
                </a:solidFill>
              </a:rPr>
              <a:t>Some green and purple </a:t>
            </a:r>
            <a:r>
              <a:rPr lang="en-US" altLang="zh-CN" sz="1600">
                <a:solidFill>
                  <a:srgbClr val="FFFFFF"/>
                </a:solidFill>
              </a:rPr>
              <a:t>dot</a:t>
            </a:r>
            <a:r>
              <a:rPr lang="zh-CN" sz="1600">
                <a:solidFill>
                  <a:srgbClr val="FFFFFF"/>
                </a:solidFill>
              </a:rPr>
              <a:t>s are mixed together, showing that Brazilian and German players are similar in some aspect.</a:t>
            </a:r>
            <a:endParaRPr sz="1600">
              <a:solidFill>
                <a:srgbClr val="FFFFFF"/>
              </a:solidFill>
            </a:endParaRPr>
          </a:p>
          <a:p>
            <a:pPr marL="0" lvl="0" indent="0" algn="l" rtl="0">
              <a:lnSpc>
                <a:spcPct val="115000"/>
              </a:lnSpc>
              <a:spcBef>
                <a:spcPts val="0"/>
              </a:spcBef>
              <a:spcAft>
                <a:spcPts val="0"/>
              </a:spcAft>
              <a:buNone/>
            </a:pPr>
            <a:endParaRPr sz="1600">
              <a:solidFill>
                <a:srgbClr val="FFFFFF"/>
              </a:solidFill>
            </a:endParaRPr>
          </a:p>
          <a:p>
            <a:pPr marL="0" lvl="0" indent="0" algn="l" rtl="0">
              <a:lnSpc>
                <a:spcPct val="115000"/>
              </a:lnSpc>
              <a:spcBef>
                <a:spcPts val="0"/>
              </a:spcBef>
              <a:spcAft>
                <a:spcPts val="0"/>
              </a:spcAft>
              <a:buNone/>
            </a:pPr>
            <a:r>
              <a:rPr lang="zh-CN" sz="1600">
                <a:solidFill>
                  <a:srgbClr val="FFFFFF"/>
                </a:solidFill>
              </a:rPr>
              <a:t> As for Chinese, only several players can play like Brazilians and German.</a:t>
            </a:r>
            <a:endParaRPr lang="zh-CN" sz="1600">
              <a:solidFill>
                <a:srgbClr val="FFFFFF"/>
              </a:solidFill>
            </a:endParaRPr>
          </a:p>
        </p:txBody>
      </p:sp>
      <p:grpSp>
        <p:nvGrpSpPr>
          <p:cNvPr id="1" name="组合 0"/>
          <p:cNvGrpSpPr/>
          <p:nvPr/>
        </p:nvGrpSpPr>
        <p:grpSpPr>
          <a:xfrm>
            <a:off x="262255" y="1506220"/>
            <a:ext cx="6112510" cy="1610360"/>
            <a:chOff x="413" y="1382"/>
            <a:chExt cx="9626" cy="2536"/>
          </a:xfrm>
        </p:grpSpPr>
        <p:sp>
          <p:nvSpPr>
            <p:cNvPr id="263" name="Google Shape;263;g5de58721dc_0_61"/>
            <p:cNvSpPr/>
            <p:nvPr/>
          </p:nvSpPr>
          <p:spPr>
            <a:xfrm flipH="1">
              <a:off x="413" y="1382"/>
              <a:ext cx="9626" cy="2536"/>
            </a:xfrm>
            <a:custGeom>
              <a:avLst/>
              <a:gdLst/>
              <a:ahLst/>
              <a:cxnLst/>
              <a:rect l="l" t="t" r="r" b="b"/>
              <a:pathLst>
                <a:path w="2336" h="574" extrusionOk="0">
                  <a:moveTo>
                    <a:pt x="2" y="1"/>
                  </a:moveTo>
                  <a:cubicBezTo>
                    <a:pt x="2" y="518"/>
                    <a:pt x="2" y="518"/>
                    <a:pt x="2" y="518"/>
                  </a:cubicBezTo>
                  <a:cubicBezTo>
                    <a:pt x="2" y="518"/>
                    <a:pt x="0" y="546"/>
                    <a:pt x="11" y="558"/>
                  </a:cubicBezTo>
                  <a:cubicBezTo>
                    <a:pt x="26" y="574"/>
                    <a:pt x="38" y="572"/>
                    <a:pt x="38" y="572"/>
                  </a:cubicBezTo>
                  <a:cubicBezTo>
                    <a:pt x="670" y="572"/>
                    <a:pt x="670" y="572"/>
                    <a:pt x="670" y="572"/>
                  </a:cubicBezTo>
                  <a:cubicBezTo>
                    <a:pt x="678" y="572"/>
                    <a:pt x="696" y="567"/>
                    <a:pt x="707" y="552"/>
                  </a:cubicBezTo>
                  <a:cubicBezTo>
                    <a:pt x="718" y="540"/>
                    <a:pt x="718" y="523"/>
                    <a:pt x="718" y="518"/>
                  </a:cubicBezTo>
                  <a:cubicBezTo>
                    <a:pt x="718" y="88"/>
                    <a:pt x="718" y="88"/>
                    <a:pt x="718" y="88"/>
                  </a:cubicBezTo>
                  <a:cubicBezTo>
                    <a:pt x="1127" y="88"/>
                    <a:pt x="1127" y="88"/>
                    <a:pt x="1127" y="88"/>
                  </a:cubicBezTo>
                  <a:cubicBezTo>
                    <a:pt x="1478" y="88"/>
                    <a:pt x="1478" y="88"/>
                    <a:pt x="1478" y="88"/>
                  </a:cubicBezTo>
                  <a:cubicBezTo>
                    <a:pt x="1894" y="88"/>
                    <a:pt x="1894" y="88"/>
                    <a:pt x="1894" y="88"/>
                  </a:cubicBezTo>
                  <a:cubicBezTo>
                    <a:pt x="2200" y="88"/>
                    <a:pt x="2200" y="88"/>
                    <a:pt x="2200" y="88"/>
                  </a:cubicBezTo>
                  <a:cubicBezTo>
                    <a:pt x="2335" y="88"/>
                    <a:pt x="2335" y="88"/>
                    <a:pt x="2335" y="88"/>
                  </a:cubicBezTo>
                  <a:cubicBezTo>
                    <a:pt x="2335" y="88"/>
                    <a:pt x="2336" y="69"/>
                    <a:pt x="2333" y="58"/>
                  </a:cubicBezTo>
                  <a:cubicBezTo>
                    <a:pt x="2332" y="51"/>
                    <a:pt x="2327" y="34"/>
                    <a:pt x="2309" y="18"/>
                  </a:cubicBezTo>
                  <a:cubicBezTo>
                    <a:pt x="2287" y="0"/>
                    <a:pt x="2264" y="0"/>
                    <a:pt x="2264" y="0"/>
                  </a:cubicBezTo>
                  <a:lnTo>
                    <a:pt x="2" y="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7" name="Google Shape;267;g5de58721dc_0_61"/>
            <p:cNvSpPr txBox="1"/>
            <p:nvPr/>
          </p:nvSpPr>
          <p:spPr>
            <a:xfrm>
              <a:off x="7233" y="1750"/>
              <a:ext cx="2806" cy="1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zh-CN" sz="1600">
                  <a:solidFill>
                    <a:schemeClr val="lt1"/>
                  </a:solidFill>
                  <a:latin typeface="Arial" panose="020B0604020202020204"/>
                  <a:ea typeface="Arial" panose="020B0604020202020204"/>
                  <a:cs typeface="Arial" panose="020B0604020202020204"/>
                  <a:sym typeface="Arial" panose="020B0604020202020204"/>
                </a:rPr>
                <a:t>China(Orange)  </a:t>
              </a:r>
              <a:endParaRPr lang="zh-CN" sz="160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zh-CN" sz="1600">
                  <a:solidFill>
                    <a:schemeClr val="lt1"/>
                  </a:solidFill>
                  <a:latin typeface="Arial" panose="020B0604020202020204"/>
                  <a:ea typeface="Arial" panose="020B0604020202020204"/>
                  <a:cs typeface="Arial" panose="020B0604020202020204"/>
                  <a:sym typeface="Arial" panose="020B0604020202020204"/>
                </a:rPr>
                <a:t>Germany(Blue) </a:t>
              </a:r>
              <a:endParaRPr lang="zh-CN" sz="160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zh-CN" sz="1600">
                  <a:solidFill>
                    <a:schemeClr val="lt1"/>
                  </a:solidFill>
                  <a:latin typeface="Arial" panose="020B0604020202020204"/>
                  <a:ea typeface="Arial" panose="020B0604020202020204"/>
                  <a:cs typeface="Arial" panose="020B0604020202020204"/>
                  <a:sym typeface="Arial" panose="020B0604020202020204"/>
                </a:rPr>
                <a:t>Brazil(Green)</a:t>
              </a:r>
              <a:endParaRPr sz="1600">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73" name="Shape 273"/>
        <p:cNvGrpSpPr/>
        <p:nvPr/>
      </p:nvGrpSpPr>
      <p:grpSpPr>
        <a:xfrm>
          <a:off x="0" y="0"/>
          <a:ext cx="0" cy="0"/>
          <a:chOff x="0" y="0"/>
          <a:chExt cx="0" cy="0"/>
        </a:xfrm>
      </p:grpSpPr>
      <p:pic>
        <p:nvPicPr>
          <p:cNvPr id="274" name="Google Shape;274;p16"/>
          <p:cNvPicPr preferRelativeResize="0"/>
          <p:nvPr/>
        </p:nvPicPr>
        <p:blipFill rotWithShape="1">
          <a:blip r:embed="rId1"/>
          <a:srcRect/>
          <a:stretch>
            <a:fillRect/>
          </a:stretch>
        </p:blipFill>
        <p:spPr>
          <a:xfrm>
            <a:off x="6057900" y="1071880"/>
            <a:ext cx="5394325" cy="3165475"/>
          </a:xfrm>
          <a:prstGeom prst="rect">
            <a:avLst/>
          </a:prstGeom>
          <a:noFill/>
          <a:ln>
            <a:noFill/>
          </a:ln>
        </p:spPr>
      </p:pic>
      <p:grpSp>
        <p:nvGrpSpPr>
          <p:cNvPr id="275" name="Google Shape;275;p16"/>
          <p:cNvGrpSpPr/>
          <p:nvPr/>
        </p:nvGrpSpPr>
        <p:grpSpPr>
          <a:xfrm>
            <a:off x="4165600" y="277508"/>
            <a:ext cx="3860800" cy="460375"/>
            <a:chOff x="4165600" y="226708"/>
            <a:chExt cx="3860800" cy="460375"/>
          </a:xfrm>
        </p:grpSpPr>
        <p:sp>
          <p:nvSpPr>
            <p:cNvPr id="276" name="Google Shape;276;p16"/>
            <p:cNvSpPr txBox="1"/>
            <p:nvPr/>
          </p:nvSpPr>
          <p:spPr>
            <a:xfrm>
              <a:off x="4165600" y="226708"/>
              <a:ext cx="3860800" cy="4603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3 countries</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277" name="Google Shape;277;p16"/>
            <p:cNvCxnSpPr/>
            <p:nvPr/>
          </p:nvCxnSpPr>
          <p:spPr>
            <a:xfrm>
              <a:off x="4419600" y="457541"/>
              <a:ext cx="487680" cy="0"/>
            </a:xfrm>
            <a:prstGeom prst="straightConnector1">
              <a:avLst/>
            </a:prstGeom>
            <a:noFill/>
            <a:ln w="12700" cap="flat" cmpd="sng">
              <a:solidFill>
                <a:schemeClr val="accent1"/>
              </a:solidFill>
              <a:prstDash val="solid"/>
              <a:miter lim="800000"/>
              <a:headEnd type="none" w="sm" len="sm"/>
              <a:tailEnd type="none" w="sm" len="sm"/>
            </a:ln>
          </p:spPr>
        </p:cxnSp>
        <p:cxnSp>
          <p:nvCxnSpPr>
            <p:cNvPr id="278" name="Google Shape;278;p16"/>
            <p:cNvCxnSpPr/>
            <p:nvPr/>
          </p:nvCxnSpPr>
          <p:spPr>
            <a:xfrm>
              <a:off x="7231380" y="457541"/>
              <a:ext cx="487680" cy="0"/>
            </a:xfrm>
            <a:prstGeom prst="straightConnector1">
              <a:avLst/>
            </a:prstGeom>
            <a:noFill/>
            <a:ln w="12700" cap="flat" cmpd="sng">
              <a:solidFill>
                <a:schemeClr val="accent1"/>
              </a:solidFill>
              <a:prstDash val="solid"/>
              <a:miter lim="800000"/>
              <a:headEnd type="none" w="sm" len="sm"/>
              <a:tailEnd type="none" w="sm" len="sm"/>
            </a:ln>
          </p:spPr>
        </p:cxnSp>
      </p:grpSp>
      <p:pic>
        <p:nvPicPr>
          <p:cNvPr id="279" name="Google Shape;279;p16"/>
          <p:cNvPicPr preferRelativeResize="0"/>
          <p:nvPr/>
        </p:nvPicPr>
        <p:blipFill rotWithShape="1">
          <a:blip r:embed="rId2"/>
          <a:srcRect l="14955" b="10116"/>
          <a:stretch>
            <a:fillRect/>
          </a:stretch>
        </p:blipFill>
        <p:spPr>
          <a:xfrm>
            <a:off x="576580" y="1220470"/>
            <a:ext cx="5130800" cy="2967355"/>
          </a:xfrm>
          <a:prstGeom prst="rect">
            <a:avLst/>
          </a:prstGeom>
          <a:noFill/>
          <a:ln>
            <a:noFill/>
          </a:ln>
        </p:spPr>
      </p:pic>
      <p:sp>
        <p:nvSpPr>
          <p:cNvPr id="280" name="Google Shape;280;p16"/>
          <p:cNvSpPr/>
          <p:nvPr/>
        </p:nvSpPr>
        <p:spPr>
          <a:xfrm>
            <a:off x="2496185" y="2507615"/>
            <a:ext cx="727075" cy="722630"/>
          </a:xfrm>
          <a:prstGeom prst="ellipse">
            <a:avLst/>
          </a:prstGeom>
          <a:noFill/>
          <a:ln w="762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281" name="Google Shape;281;p16"/>
          <p:cNvSpPr/>
          <p:nvPr/>
        </p:nvSpPr>
        <p:spPr>
          <a:xfrm>
            <a:off x="7409180" y="2748280"/>
            <a:ext cx="727075" cy="722630"/>
          </a:xfrm>
          <a:prstGeom prst="ellipse">
            <a:avLst/>
          </a:prstGeom>
          <a:noFill/>
          <a:ln w="762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grpSp>
        <p:nvGrpSpPr>
          <p:cNvPr id="282" name="Google Shape;282;p16"/>
          <p:cNvGrpSpPr/>
          <p:nvPr/>
        </p:nvGrpSpPr>
        <p:grpSpPr>
          <a:xfrm>
            <a:off x="2959735" y="1399072"/>
            <a:ext cx="2582567" cy="616724"/>
            <a:chOff x="9696" y="5502"/>
            <a:chExt cx="4067" cy="971"/>
          </a:xfrm>
        </p:grpSpPr>
        <p:sp>
          <p:nvSpPr>
            <p:cNvPr id="283" name="Google Shape;283;p16"/>
            <p:cNvSpPr/>
            <p:nvPr/>
          </p:nvSpPr>
          <p:spPr>
            <a:xfrm>
              <a:off x="9696" y="5502"/>
              <a:ext cx="4067" cy="9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4" name="Google Shape;284;p16"/>
            <p:cNvSpPr/>
            <p:nvPr/>
          </p:nvSpPr>
          <p:spPr>
            <a:xfrm>
              <a:off x="9696" y="5502"/>
              <a:ext cx="894" cy="97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5" name="Google Shape;285;p16"/>
            <p:cNvSpPr txBox="1"/>
            <p:nvPr/>
          </p:nvSpPr>
          <p:spPr>
            <a:xfrm>
              <a:off x="10742" y="5712"/>
              <a:ext cx="2400" cy="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Wu Lei 武磊</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6" name="Google Shape;286;p16"/>
            <p:cNvSpPr/>
            <p:nvPr/>
          </p:nvSpPr>
          <p:spPr>
            <a:xfrm>
              <a:off x="9929" y="5695"/>
              <a:ext cx="413" cy="652"/>
            </a:xfrm>
            <a:custGeom>
              <a:avLst/>
              <a:gdLst/>
              <a:ahLst/>
              <a:cxnLst/>
              <a:rect l="l" t="t" r="r" b="b"/>
              <a:pathLst>
                <a:path w="67" h="106" extrusionOk="0">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87" name="Google Shape;287;p16"/>
          <p:cNvGrpSpPr/>
          <p:nvPr/>
        </p:nvGrpSpPr>
        <p:grpSpPr>
          <a:xfrm>
            <a:off x="6534785" y="3590925"/>
            <a:ext cx="2838450" cy="499110"/>
            <a:chOff x="9696" y="5502"/>
            <a:chExt cx="4213" cy="971"/>
          </a:xfrm>
        </p:grpSpPr>
        <p:sp>
          <p:nvSpPr>
            <p:cNvPr id="288" name="Google Shape;288;p16"/>
            <p:cNvSpPr/>
            <p:nvPr/>
          </p:nvSpPr>
          <p:spPr>
            <a:xfrm>
              <a:off x="9696" y="5502"/>
              <a:ext cx="4067" cy="9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9" name="Google Shape;289;p16"/>
            <p:cNvSpPr/>
            <p:nvPr/>
          </p:nvSpPr>
          <p:spPr>
            <a:xfrm>
              <a:off x="9696" y="5502"/>
              <a:ext cx="894" cy="97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0" name="Google Shape;290;p16"/>
            <p:cNvSpPr txBox="1"/>
            <p:nvPr/>
          </p:nvSpPr>
          <p:spPr>
            <a:xfrm>
              <a:off x="10742" y="5712"/>
              <a:ext cx="3167" cy="6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Hao Junmin 蒿俊闵</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1" name="Google Shape;291;p16"/>
            <p:cNvSpPr/>
            <p:nvPr/>
          </p:nvSpPr>
          <p:spPr>
            <a:xfrm>
              <a:off x="9929" y="5695"/>
              <a:ext cx="413" cy="652"/>
            </a:xfrm>
            <a:custGeom>
              <a:avLst/>
              <a:gdLst/>
              <a:ahLst/>
              <a:cxnLst/>
              <a:rect l="l" t="t" r="r" b="b"/>
              <a:pathLst>
                <a:path w="67" h="106" extrusionOk="0">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92" name="Google Shape;292;p16"/>
          <p:cNvGrpSpPr/>
          <p:nvPr/>
        </p:nvGrpSpPr>
        <p:grpSpPr>
          <a:xfrm>
            <a:off x="8644255" y="1220470"/>
            <a:ext cx="2831603" cy="528320"/>
            <a:chOff x="9696" y="5502"/>
            <a:chExt cx="4101" cy="971"/>
          </a:xfrm>
        </p:grpSpPr>
        <p:sp>
          <p:nvSpPr>
            <p:cNvPr id="293" name="Google Shape;293;p16"/>
            <p:cNvSpPr/>
            <p:nvPr/>
          </p:nvSpPr>
          <p:spPr>
            <a:xfrm>
              <a:off x="9696" y="5502"/>
              <a:ext cx="4067" cy="9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4" name="Google Shape;294;p16"/>
            <p:cNvSpPr/>
            <p:nvPr/>
          </p:nvSpPr>
          <p:spPr>
            <a:xfrm>
              <a:off x="9696" y="5502"/>
              <a:ext cx="894" cy="97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16"/>
            <p:cNvSpPr txBox="1"/>
            <p:nvPr/>
          </p:nvSpPr>
          <p:spPr>
            <a:xfrm>
              <a:off x="10630" y="5712"/>
              <a:ext cx="3167" cy="6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Huang bowen 黄博文</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16"/>
            <p:cNvSpPr/>
            <p:nvPr/>
          </p:nvSpPr>
          <p:spPr>
            <a:xfrm>
              <a:off x="9929" y="5695"/>
              <a:ext cx="413" cy="652"/>
            </a:xfrm>
            <a:custGeom>
              <a:avLst/>
              <a:gdLst/>
              <a:ahLst/>
              <a:cxnLst/>
              <a:rect l="l" t="t" r="r" b="b"/>
              <a:pathLst>
                <a:path w="67" h="106" extrusionOk="0">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97" name="Google Shape;297;p16"/>
          <p:cNvSpPr/>
          <p:nvPr/>
        </p:nvSpPr>
        <p:spPr>
          <a:xfrm>
            <a:off x="8967470" y="1859915"/>
            <a:ext cx="727075" cy="722630"/>
          </a:xfrm>
          <a:prstGeom prst="ellipse">
            <a:avLst/>
          </a:prstGeom>
          <a:noFill/>
          <a:ln w="762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pic>
        <p:nvPicPr>
          <p:cNvPr id="1" name="图片 0" descr="2157903C475F3780D8BA596B95CD819A"/>
          <p:cNvPicPr>
            <a:picLocks noChangeAspect="1"/>
          </p:cNvPicPr>
          <p:nvPr/>
        </p:nvPicPr>
        <p:blipFill>
          <a:blip r:embed="rId3"/>
          <a:stretch>
            <a:fillRect/>
          </a:stretch>
        </p:blipFill>
        <p:spPr>
          <a:xfrm>
            <a:off x="5147945" y="4848860"/>
            <a:ext cx="2937510" cy="1412875"/>
          </a:xfrm>
          <a:prstGeom prst="rect">
            <a:avLst/>
          </a:prstGeom>
        </p:spPr>
      </p:pic>
      <p:pic>
        <p:nvPicPr>
          <p:cNvPr id="2" name="图片 1" descr="A377927FF49AB2D55B6F2CE3F71FC65B"/>
          <p:cNvPicPr>
            <a:picLocks noChangeAspect="1"/>
          </p:cNvPicPr>
          <p:nvPr/>
        </p:nvPicPr>
        <p:blipFill>
          <a:blip r:embed="rId4"/>
          <a:srcRect r="18027"/>
          <a:stretch>
            <a:fillRect/>
          </a:stretch>
        </p:blipFill>
        <p:spPr>
          <a:xfrm>
            <a:off x="8136255" y="4938395"/>
            <a:ext cx="3903980" cy="969645"/>
          </a:xfrm>
          <a:prstGeom prst="rect">
            <a:avLst/>
          </a:prstGeom>
        </p:spPr>
      </p:pic>
      <p:pic>
        <p:nvPicPr>
          <p:cNvPr id="4" name="图片 3"/>
          <p:cNvPicPr>
            <a:picLocks noChangeAspect="1"/>
          </p:cNvPicPr>
          <p:nvPr/>
        </p:nvPicPr>
        <p:blipFill>
          <a:blip r:embed="rId5"/>
          <a:stretch>
            <a:fillRect/>
          </a:stretch>
        </p:blipFill>
        <p:spPr>
          <a:xfrm>
            <a:off x="1399540" y="4408170"/>
            <a:ext cx="2919730" cy="20294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grpSp>
        <p:nvGrpSpPr>
          <p:cNvPr id="302" name="Google Shape;302;p17"/>
          <p:cNvGrpSpPr/>
          <p:nvPr/>
        </p:nvGrpSpPr>
        <p:grpSpPr>
          <a:xfrm>
            <a:off x="4086225" y="277508"/>
            <a:ext cx="3994785" cy="460375"/>
            <a:chOff x="4086225" y="226708"/>
            <a:chExt cx="3994785" cy="460375"/>
          </a:xfrm>
        </p:grpSpPr>
        <p:sp>
          <p:nvSpPr>
            <p:cNvPr id="303" name="Google Shape;303;p17"/>
            <p:cNvSpPr txBox="1"/>
            <p:nvPr/>
          </p:nvSpPr>
          <p:spPr>
            <a:xfrm>
              <a:off x="4165600" y="226708"/>
              <a:ext cx="3860800" cy="4603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Detailed clustering</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304" name="Google Shape;304;p17"/>
            <p:cNvCxnSpPr/>
            <p:nvPr/>
          </p:nvCxnSpPr>
          <p:spPr>
            <a:xfrm>
              <a:off x="4086225" y="457541"/>
              <a:ext cx="487680" cy="0"/>
            </a:xfrm>
            <a:prstGeom prst="straightConnector1">
              <a:avLst/>
            </a:prstGeom>
            <a:noFill/>
            <a:ln w="12700" cap="flat" cmpd="sng">
              <a:solidFill>
                <a:schemeClr val="accent1"/>
              </a:solidFill>
              <a:prstDash val="solid"/>
              <a:miter lim="800000"/>
              <a:headEnd type="none" w="sm" len="sm"/>
              <a:tailEnd type="none" w="sm" len="sm"/>
            </a:ln>
          </p:spPr>
        </p:cxnSp>
        <p:cxnSp>
          <p:nvCxnSpPr>
            <p:cNvPr id="305" name="Google Shape;305;p17"/>
            <p:cNvCxnSpPr/>
            <p:nvPr/>
          </p:nvCxnSpPr>
          <p:spPr>
            <a:xfrm>
              <a:off x="7593330" y="457541"/>
              <a:ext cx="487680" cy="0"/>
            </a:xfrm>
            <a:prstGeom prst="straightConnector1">
              <a:avLst/>
            </a:prstGeom>
            <a:noFill/>
            <a:ln w="12700" cap="flat" cmpd="sng">
              <a:solidFill>
                <a:schemeClr val="accent1"/>
              </a:solidFill>
              <a:prstDash val="solid"/>
              <a:miter lim="800000"/>
              <a:headEnd type="none" w="sm" len="sm"/>
              <a:tailEnd type="none" w="sm" len="sm"/>
            </a:ln>
          </p:spPr>
        </p:cxnSp>
      </p:grpSp>
      <p:pic>
        <p:nvPicPr>
          <p:cNvPr id="306" name="Google Shape;306;p17"/>
          <p:cNvPicPr preferRelativeResize="0"/>
          <p:nvPr/>
        </p:nvPicPr>
        <p:blipFill rotWithShape="1">
          <a:blip r:embed="rId1"/>
          <a:srcRect b="4975"/>
          <a:stretch>
            <a:fillRect/>
          </a:stretch>
        </p:blipFill>
        <p:spPr>
          <a:xfrm>
            <a:off x="336550" y="880745"/>
            <a:ext cx="7070725" cy="5843905"/>
          </a:xfrm>
          <a:prstGeom prst="rect">
            <a:avLst/>
          </a:prstGeom>
          <a:noFill/>
          <a:ln>
            <a:noFill/>
          </a:ln>
        </p:spPr>
      </p:pic>
      <p:sp>
        <p:nvSpPr>
          <p:cNvPr id="307" name="Google Shape;307;p17"/>
          <p:cNvSpPr/>
          <p:nvPr/>
        </p:nvSpPr>
        <p:spPr>
          <a:xfrm>
            <a:off x="902335" y="1819275"/>
            <a:ext cx="3213100" cy="1684655"/>
          </a:xfrm>
          <a:custGeom>
            <a:avLst/>
            <a:gdLst/>
            <a:ahLst/>
            <a:cxnLst/>
            <a:rect l="l" t="t" r="r" b="b"/>
            <a:pathLst>
              <a:path w="3213307" h="1684465" extrusionOk="0">
                <a:moveTo>
                  <a:pt x="362576" y="5863"/>
                </a:moveTo>
                <a:cubicBezTo>
                  <a:pt x="-32394" y="31263"/>
                  <a:pt x="50791" y="80793"/>
                  <a:pt x="17136" y="212873"/>
                </a:cubicBezTo>
                <a:cubicBezTo>
                  <a:pt x="-16519" y="344953"/>
                  <a:pt x="-20329" y="556408"/>
                  <a:pt x="194936" y="666898"/>
                </a:cubicBezTo>
                <a:cubicBezTo>
                  <a:pt x="410201" y="777388"/>
                  <a:pt x="798821" y="722778"/>
                  <a:pt x="1092826" y="765958"/>
                </a:cubicBezTo>
                <a:cubicBezTo>
                  <a:pt x="1386831" y="809138"/>
                  <a:pt x="1593841" y="787548"/>
                  <a:pt x="1664961" y="884068"/>
                </a:cubicBezTo>
                <a:cubicBezTo>
                  <a:pt x="1736081" y="980588"/>
                  <a:pt x="1437631" y="1089173"/>
                  <a:pt x="1447791" y="1249193"/>
                </a:cubicBezTo>
                <a:cubicBezTo>
                  <a:pt x="1457951" y="1409213"/>
                  <a:pt x="1483351" y="1667658"/>
                  <a:pt x="1714491" y="1683533"/>
                </a:cubicBezTo>
                <a:cubicBezTo>
                  <a:pt x="1945631" y="1699408"/>
                  <a:pt x="2405371" y="1509543"/>
                  <a:pt x="2602856" y="1327933"/>
                </a:cubicBezTo>
                <a:cubicBezTo>
                  <a:pt x="2800341" y="1146323"/>
                  <a:pt x="2583171" y="957093"/>
                  <a:pt x="2701281" y="775483"/>
                </a:cubicBezTo>
                <a:cubicBezTo>
                  <a:pt x="2819391" y="593873"/>
                  <a:pt x="3143241" y="532913"/>
                  <a:pt x="3194676" y="420518"/>
                </a:cubicBezTo>
                <a:cubicBezTo>
                  <a:pt x="3246111" y="308123"/>
                  <a:pt x="3198486" y="280183"/>
                  <a:pt x="2957821" y="212873"/>
                </a:cubicBezTo>
                <a:cubicBezTo>
                  <a:pt x="2717156" y="145563"/>
                  <a:pt x="2509511" y="125878"/>
                  <a:pt x="1990716" y="84603"/>
                </a:cubicBezTo>
                <a:cubicBezTo>
                  <a:pt x="1471921" y="43328"/>
                  <a:pt x="757546" y="-19537"/>
                  <a:pt x="362576" y="5863"/>
                </a:cubicBezTo>
                <a:close/>
              </a:path>
            </a:pathLst>
          </a:cu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 name="Google Shape;308;p17"/>
          <p:cNvSpPr/>
          <p:nvPr/>
        </p:nvSpPr>
        <p:spPr>
          <a:xfrm>
            <a:off x="3056255" y="3326130"/>
            <a:ext cx="3519170" cy="3419475"/>
          </a:xfrm>
          <a:custGeom>
            <a:avLst/>
            <a:gdLst/>
            <a:ahLst/>
            <a:cxnLst/>
            <a:rect l="l" t="t" r="r" b="b"/>
            <a:pathLst>
              <a:path w="3716426" h="3488306" extrusionOk="0">
                <a:moveTo>
                  <a:pt x="58552" y="225372"/>
                </a:moveTo>
                <a:cubicBezTo>
                  <a:pt x="-37968" y="355547"/>
                  <a:pt x="-10663" y="509217"/>
                  <a:pt x="107447" y="688922"/>
                </a:cubicBezTo>
                <a:cubicBezTo>
                  <a:pt x="225557" y="868627"/>
                  <a:pt x="547502" y="947367"/>
                  <a:pt x="650372" y="1123262"/>
                </a:cubicBezTo>
                <a:cubicBezTo>
                  <a:pt x="753242" y="1299157"/>
                  <a:pt x="480192" y="1349957"/>
                  <a:pt x="620527" y="1567127"/>
                </a:cubicBezTo>
                <a:cubicBezTo>
                  <a:pt x="760862" y="1784297"/>
                  <a:pt x="1303152" y="1953842"/>
                  <a:pt x="1350777" y="2208477"/>
                </a:cubicBezTo>
                <a:cubicBezTo>
                  <a:pt x="1398402" y="2463112"/>
                  <a:pt x="905007" y="2599637"/>
                  <a:pt x="857382" y="2840302"/>
                </a:cubicBezTo>
                <a:cubicBezTo>
                  <a:pt x="809757" y="3080967"/>
                  <a:pt x="833887" y="3307662"/>
                  <a:pt x="1113922" y="3412437"/>
                </a:cubicBezTo>
                <a:cubicBezTo>
                  <a:pt x="1393957" y="3517212"/>
                  <a:pt x="1879732" y="3524832"/>
                  <a:pt x="2258827" y="3362907"/>
                </a:cubicBezTo>
                <a:cubicBezTo>
                  <a:pt x="2637922" y="3200982"/>
                  <a:pt x="2726822" y="2976192"/>
                  <a:pt x="3008762" y="2603447"/>
                </a:cubicBezTo>
                <a:cubicBezTo>
                  <a:pt x="3290702" y="2230702"/>
                  <a:pt x="3886967" y="1859227"/>
                  <a:pt x="3669797" y="1497912"/>
                </a:cubicBezTo>
                <a:cubicBezTo>
                  <a:pt x="3452627" y="1136597"/>
                  <a:pt x="2539497" y="1089607"/>
                  <a:pt x="1923547" y="797507"/>
                </a:cubicBezTo>
                <a:cubicBezTo>
                  <a:pt x="1307597" y="505407"/>
                  <a:pt x="964062" y="151712"/>
                  <a:pt x="591317" y="37412"/>
                </a:cubicBezTo>
                <a:cubicBezTo>
                  <a:pt x="218572" y="-76888"/>
                  <a:pt x="155072" y="95197"/>
                  <a:pt x="58552" y="225372"/>
                </a:cubicBezTo>
                <a:close/>
              </a:path>
            </a:pathLst>
          </a:custGeom>
          <a:noFill/>
          <a:ln w="12700" cap="flat" cmpd="sng">
            <a:solidFill>
              <a:srgbClr val="303C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9" name="Google Shape;309;p17"/>
          <p:cNvPicPr preferRelativeResize="0"/>
          <p:nvPr/>
        </p:nvPicPr>
        <p:blipFill rotWithShape="1">
          <a:blip r:embed="rId2"/>
          <a:srcRect/>
          <a:stretch>
            <a:fillRect/>
          </a:stretch>
        </p:blipFill>
        <p:spPr>
          <a:xfrm>
            <a:off x="7559675" y="1885320"/>
            <a:ext cx="3781425" cy="1552575"/>
          </a:xfrm>
          <a:prstGeom prst="rect">
            <a:avLst/>
          </a:prstGeom>
          <a:noFill/>
          <a:ln>
            <a:noFill/>
          </a:ln>
        </p:spPr>
      </p:pic>
      <p:pic>
        <p:nvPicPr>
          <p:cNvPr id="310" name="Google Shape;310;p17"/>
          <p:cNvPicPr preferRelativeResize="0"/>
          <p:nvPr/>
        </p:nvPicPr>
        <p:blipFill rotWithShape="1">
          <a:blip r:embed="rId3"/>
          <a:srcRect/>
          <a:stretch>
            <a:fillRect/>
          </a:stretch>
        </p:blipFill>
        <p:spPr>
          <a:xfrm>
            <a:off x="7559675" y="4491045"/>
            <a:ext cx="3781425" cy="155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14" name="Shape 314"/>
        <p:cNvGrpSpPr/>
        <p:nvPr/>
      </p:nvGrpSpPr>
      <p:grpSpPr>
        <a:xfrm>
          <a:off x="0" y="0"/>
          <a:ext cx="0" cy="0"/>
          <a:chOff x="0" y="0"/>
          <a:chExt cx="0" cy="0"/>
        </a:xfrm>
      </p:grpSpPr>
      <p:grpSp>
        <p:nvGrpSpPr>
          <p:cNvPr id="315" name="Google Shape;315;g5d9bdb2152_0_4"/>
          <p:cNvGrpSpPr/>
          <p:nvPr/>
        </p:nvGrpSpPr>
        <p:grpSpPr>
          <a:xfrm>
            <a:off x="4165600" y="277508"/>
            <a:ext cx="3860700" cy="829800"/>
            <a:chOff x="4165600" y="226708"/>
            <a:chExt cx="3860700" cy="829800"/>
          </a:xfrm>
        </p:grpSpPr>
        <p:sp>
          <p:nvSpPr>
            <p:cNvPr id="316" name="Google Shape;316;g5d9bdb2152_0_4"/>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Ne</a:t>
              </a:r>
              <a:r>
                <a:rPr lang="zh-CN" sz="2400" b="1">
                  <a:solidFill>
                    <a:srgbClr val="161C4A"/>
                  </a:solidFill>
                </a:rPr>
                <a:t>w insights</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317" name="Google Shape;317;g5d9bdb2152_0_4"/>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318" name="Google Shape;318;g5d9bdb2152_0_4"/>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319" name="Google Shape;319;g5d9bdb2152_0_4"/>
          <p:cNvSpPr/>
          <p:nvPr/>
        </p:nvSpPr>
        <p:spPr>
          <a:xfrm>
            <a:off x="10233122" y="4740402"/>
            <a:ext cx="838200" cy="84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0" name="Google Shape;320;g5d9bdb2152_0_4"/>
          <p:cNvSpPr/>
          <p:nvPr/>
        </p:nvSpPr>
        <p:spPr>
          <a:xfrm>
            <a:off x="10233121" y="2759202"/>
            <a:ext cx="838200" cy="84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1" name="Google Shape;321;g5d9bdb2152_0_4"/>
          <p:cNvSpPr/>
          <p:nvPr/>
        </p:nvSpPr>
        <p:spPr>
          <a:xfrm>
            <a:off x="1317721" y="3749802"/>
            <a:ext cx="838200" cy="841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2" name="Google Shape;322;g5d9bdb2152_0_4"/>
          <p:cNvSpPr/>
          <p:nvPr/>
        </p:nvSpPr>
        <p:spPr>
          <a:xfrm>
            <a:off x="1317720" y="1762373"/>
            <a:ext cx="838200" cy="841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g5d9bdb2152_0_4"/>
          <p:cNvSpPr/>
          <p:nvPr/>
        </p:nvSpPr>
        <p:spPr>
          <a:xfrm>
            <a:off x="2265641" y="1771651"/>
            <a:ext cx="7848300" cy="82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4" name="Google Shape;324;g5d9bdb2152_0_4"/>
          <p:cNvSpPr/>
          <p:nvPr/>
        </p:nvSpPr>
        <p:spPr>
          <a:xfrm>
            <a:off x="2265641" y="1973450"/>
            <a:ext cx="639900" cy="4191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5" name="Google Shape;325;g5d9bdb2152_0_4"/>
          <p:cNvSpPr/>
          <p:nvPr/>
        </p:nvSpPr>
        <p:spPr>
          <a:xfrm>
            <a:off x="2265641" y="2768480"/>
            <a:ext cx="7848300" cy="822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6" name="Google Shape;326;g5d9bdb2152_0_4"/>
          <p:cNvSpPr/>
          <p:nvPr/>
        </p:nvSpPr>
        <p:spPr>
          <a:xfrm>
            <a:off x="2265641" y="3759080"/>
            <a:ext cx="7848300" cy="82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g5d9bdb2152_0_4"/>
          <p:cNvSpPr/>
          <p:nvPr/>
        </p:nvSpPr>
        <p:spPr>
          <a:xfrm>
            <a:off x="2265641" y="4740403"/>
            <a:ext cx="7848300" cy="822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8" name="Google Shape;328;g5d9bdb2152_0_4"/>
          <p:cNvSpPr txBox="1"/>
          <p:nvPr/>
        </p:nvSpPr>
        <p:spPr>
          <a:xfrm>
            <a:off x="2280768" y="2045589"/>
            <a:ext cx="609600" cy="304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01</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9" name="Google Shape;329;g5d9bdb2152_0_4"/>
          <p:cNvSpPr txBox="1"/>
          <p:nvPr/>
        </p:nvSpPr>
        <p:spPr>
          <a:xfrm>
            <a:off x="9489324" y="3027428"/>
            <a:ext cx="609600" cy="304800"/>
          </a:xfrm>
          <a:prstGeom prst="rect">
            <a:avLst/>
          </a:prstGeom>
          <a:noFill/>
          <a:ln>
            <a:noFill/>
          </a:ln>
        </p:spPr>
        <p:txBody>
          <a:bodyPr spcFirstLastPara="1" wrap="square" lIns="91425" tIns="45700" rIns="91425" bIns="45700" anchor="ctr" anchorCtr="0">
            <a:noAutofit/>
          </a:bodyPr>
          <a:lstStyle/>
          <a:p>
            <a:pPr marL="228600" marR="0" lvl="0" indent="-228600" algn="ctr" rtl="0">
              <a:lnSpc>
                <a:spcPct val="90000"/>
              </a:lnSpc>
              <a:spcBef>
                <a:spcPts val="0"/>
              </a:spcBef>
              <a:spcAft>
                <a:spcPts val="0"/>
              </a:spcAft>
              <a:buClr>
                <a:schemeClr val="lt1"/>
              </a:buClr>
              <a:buSzPts val="1200"/>
              <a:buFont typeface="Arial" panose="020B0604020202020204"/>
              <a:buChar char="•"/>
            </a:pPr>
            <a:r>
              <a:rPr lang="zh-CN" sz="1200" b="0" i="0" u="none" strike="noStrike" cap="none">
                <a:solidFill>
                  <a:schemeClr val="lt1"/>
                </a:solidFill>
                <a:latin typeface="Arial" panose="020B0604020202020204"/>
                <a:ea typeface="Arial" panose="020B0604020202020204"/>
                <a:cs typeface="Arial" panose="020B0604020202020204"/>
                <a:sym typeface="Arial" panose="020B0604020202020204"/>
              </a:rPr>
              <a:t>02</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0" name="Google Shape;330;g5d9bdb2152_0_4"/>
          <p:cNvSpPr/>
          <p:nvPr/>
        </p:nvSpPr>
        <p:spPr>
          <a:xfrm>
            <a:off x="10533773" y="2960401"/>
            <a:ext cx="236898" cy="438858"/>
          </a:xfrm>
          <a:custGeom>
            <a:avLst/>
            <a:gdLst/>
            <a:ahLst/>
            <a:cxnLst/>
            <a:rect l="l" t="t" r="r" b="b"/>
            <a:pathLst>
              <a:path w="21600" h="21600" extrusionOk="0">
                <a:moveTo>
                  <a:pt x="10800" y="19440"/>
                </a:moveTo>
                <a:cubicBezTo>
                  <a:pt x="7045" y="19440"/>
                  <a:pt x="3998" y="17796"/>
                  <a:pt x="3998" y="15769"/>
                </a:cubicBezTo>
                <a:cubicBezTo>
                  <a:pt x="3998" y="14090"/>
                  <a:pt x="6086" y="12679"/>
                  <a:pt x="8933" y="12239"/>
                </a:cubicBezTo>
                <a:lnTo>
                  <a:pt x="8933" y="4320"/>
                </a:lnTo>
                <a:lnTo>
                  <a:pt x="12934" y="4320"/>
                </a:lnTo>
                <a:lnTo>
                  <a:pt x="12934" y="12283"/>
                </a:lnTo>
                <a:cubicBezTo>
                  <a:pt x="15644" y="12767"/>
                  <a:pt x="17602" y="14143"/>
                  <a:pt x="17602" y="15769"/>
                </a:cubicBezTo>
                <a:cubicBezTo>
                  <a:pt x="17602" y="17796"/>
                  <a:pt x="14555" y="19440"/>
                  <a:pt x="10800" y="19440"/>
                </a:cubicBezTo>
                <a:close/>
                <a:moveTo>
                  <a:pt x="16000" y="10656"/>
                </a:moveTo>
                <a:lnTo>
                  <a:pt x="16000" y="1079"/>
                </a:lnTo>
                <a:cubicBezTo>
                  <a:pt x="16000" y="484"/>
                  <a:pt x="15107" y="0"/>
                  <a:pt x="14001" y="0"/>
                </a:cubicBezTo>
                <a:lnTo>
                  <a:pt x="7199" y="0"/>
                </a:lnTo>
                <a:cubicBezTo>
                  <a:pt x="6094" y="0"/>
                  <a:pt x="5600" y="484"/>
                  <a:pt x="5600" y="1079"/>
                </a:cubicBezTo>
                <a:lnTo>
                  <a:pt x="5600" y="10656"/>
                </a:lnTo>
                <a:cubicBezTo>
                  <a:pt x="2262" y="11649"/>
                  <a:pt x="0" y="13566"/>
                  <a:pt x="0" y="15769"/>
                </a:cubicBezTo>
                <a:cubicBezTo>
                  <a:pt x="0" y="18989"/>
                  <a:pt x="4836" y="21600"/>
                  <a:pt x="10800" y="21600"/>
                </a:cubicBezTo>
                <a:cubicBezTo>
                  <a:pt x="16766" y="21600"/>
                  <a:pt x="21600" y="18989"/>
                  <a:pt x="21600" y="15769"/>
                </a:cubicBezTo>
                <a:cubicBezTo>
                  <a:pt x="21600" y="13566"/>
                  <a:pt x="19338" y="11649"/>
                  <a:pt x="16000" y="10656"/>
                </a:cubicBezTo>
                <a:close/>
              </a:path>
            </a:pathLst>
          </a:custGeom>
          <a:solidFill>
            <a:schemeClr val="l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endParaRPr sz="3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1" name="Google Shape;331;g5d9bdb2152_0_4"/>
          <p:cNvSpPr/>
          <p:nvPr/>
        </p:nvSpPr>
        <p:spPr>
          <a:xfrm>
            <a:off x="1610717" y="2072634"/>
            <a:ext cx="252234" cy="220752"/>
          </a:xfrm>
          <a:custGeom>
            <a:avLst/>
            <a:gdLst/>
            <a:ahLst/>
            <a:cxnLst/>
            <a:rect l="l" t="t"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chemeClr val="l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endParaRPr sz="3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2" name="Google Shape;332;g5d9bdb2152_0_4"/>
          <p:cNvSpPr/>
          <p:nvPr/>
        </p:nvSpPr>
        <p:spPr>
          <a:xfrm>
            <a:off x="1610718" y="4028518"/>
            <a:ext cx="252180" cy="283837"/>
          </a:xfrm>
          <a:custGeom>
            <a:avLst/>
            <a:gdLst/>
            <a:ahLst/>
            <a:cxnLst/>
            <a:rect l="l" t="t"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l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endParaRPr sz="3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3" name="Google Shape;333;g5d9bdb2152_0_4"/>
          <p:cNvSpPr/>
          <p:nvPr/>
        </p:nvSpPr>
        <p:spPr>
          <a:xfrm>
            <a:off x="10530555" y="5027339"/>
            <a:ext cx="243324" cy="248832"/>
          </a:xfrm>
          <a:custGeom>
            <a:avLst/>
            <a:gdLst/>
            <a:ahLst/>
            <a:cxnLst/>
            <a:rect l="l" t="t"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l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endParaRPr sz="3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4" name="Google Shape;334;g5d9bdb2152_0_4"/>
          <p:cNvSpPr/>
          <p:nvPr/>
        </p:nvSpPr>
        <p:spPr>
          <a:xfrm>
            <a:off x="9474197" y="2970279"/>
            <a:ext cx="639900" cy="4191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5" name="Google Shape;335;g5d9bdb2152_0_4"/>
          <p:cNvSpPr/>
          <p:nvPr/>
        </p:nvSpPr>
        <p:spPr>
          <a:xfrm>
            <a:off x="2265641" y="3960879"/>
            <a:ext cx="639900" cy="4191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6" name="Google Shape;336;g5d9bdb2152_0_4"/>
          <p:cNvSpPr/>
          <p:nvPr/>
        </p:nvSpPr>
        <p:spPr>
          <a:xfrm>
            <a:off x="9474196" y="4942202"/>
            <a:ext cx="639900" cy="4191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7" name="Google Shape;337;g5d9bdb2152_0_4"/>
          <p:cNvSpPr txBox="1"/>
          <p:nvPr/>
        </p:nvSpPr>
        <p:spPr>
          <a:xfrm>
            <a:off x="2280768" y="4023677"/>
            <a:ext cx="609600" cy="304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03</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8" name="Google Shape;338;g5d9bdb2152_0_4"/>
          <p:cNvSpPr txBox="1"/>
          <p:nvPr/>
        </p:nvSpPr>
        <p:spPr>
          <a:xfrm>
            <a:off x="9489324" y="3056002"/>
            <a:ext cx="609600" cy="304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02</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9" name="Google Shape;339;g5d9bdb2152_0_4"/>
          <p:cNvSpPr txBox="1"/>
          <p:nvPr/>
        </p:nvSpPr>
        <p:spPr>
          <a:xfrm>
            <a:off x="9489324" y="4989112"/>
            <a:ext cx="609600" cy="304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04</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40" name="Google Shape;340;g5d9bdb2152_0_4"/>
          <p:cNvSpPr/>
          <p:nvPr/>
        </p:nvSpPr>
        <p:spPr>
          <a:xfrm>
            <a:off x="3113405" y="2015490"/>
            <a:ext cx="7090500" cy="36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panose="020B0604020202020204"/>
              <a:buNone/>
            </a:pPr>
            <a:r>
              <a:rPr lang="zh-CN" sz="1800">
                <a:solidFill>
                  <a:schemeClr val="lt1"/>
                </a:solidFill>
              </a:rPr>
              <a:t>Nobody can really replace Cristiano Ronaldo</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41" name="Google Shape;341;g5d9bdb2152_0_4"/>
          <p:cNvSpPr/>
          <p:nvPr/>
        </p:nvSpPr>
        <p:spPr>
          <a:xfrm>
            <a:off x="3801745" y="2995930"/>
            <a:ext cx="5553600" cy="36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panose="020B0604020202020204"/>
              <a:buNone/>
            </a:pPr>
            <a:r>
              <a:rPr lang="zh-CN" sz="1800">
                <a:solidFill>
                  <a:schemeClr val="lt1"/>
                </a:solidFill>
              </a:rPr>
              <a:t>Clubs usually avoid homogeneity in each line.</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42" name="Google Shape;342;g5d9bdb2152_0_4"/>
          <p:cNvSpPr/>
          <p:nvPr/>
        </p:nvSpPr>
        <p:spPr>
          <a:xfrm>
            <a:off x="2890375" y="4976425"/>
            <a:ext cx="64647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a:solidFill>
                  <a:schemeClr val="lt1"/>
                </a:solidFill>
              </a:rPr>
              <a:t>If possible, Chelsea should sign Neymar to replace Hazard.</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43" name="Google Shape;343;g5d9bdb2152_0_4"/>
          <p:cNvSpPr/>
          <p:nvPr/>
        </p:nvSpPr>
        <p:spPr>
          <a:xfrm>
            <a:off x="3122800" y="3938827"/>
            <a:ext cx="6096000" cy="41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panose="020B0604020202020204"/>
              <a:buNone/>
            </a:pPr>
            <a:r>
              <a:rPr lang="zh-CN" sz="1800">
                <a:solidFill>
                  <a:schemeClr val="lt1"/>
                </a:solidFill>
              </a:rPr>
              <a:t>It still takes a long way for Chinese players to be better.</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sp>
        <p:nvSpPr>
          <p:cNvPr id="381" name="Google Shape;381;p20"/>
          <p:cNvSpPr txBox="1"/>
          <p:nvPr/>
        </p:nvSpPr>
        <p:spPr>
          <a:xfrm>
            <a:off x="6507480" y="2235200"/>
            <a:ext cx="5043805" cy="9518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chemeClr val="dk1"/>
                </a:solidFill>
                <a:latin typeface="Arial" panose="020B0604020202020204"/>
                <a:ea typeface="Arial" panose="020B0604020202020204"/>
                <a:cs typeface="Arial" panose="020B0604020202020204"/>
                <a:sym typeface="Arial" panose="020B0604020202020204"/>
              </a:rPr>
              <a:t>Application：</a:t>
            </a:r>
            <a:endParaRPr lang="zh-CN" sz="28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chemeClr val="dk1"/>
                </a:solidFill>
                <a:latin typeface="Arial" panose="020B0604020202020204"/>
                <a:ea typeface="Arial" panose="020B0604020202020204"/>
                <a:cs typeface="Arial" panose="020B0604020202020204"/>
                <a:sym typeface="Arial" panose="020B0604020202020204"/>
              </a:rPr>
              <a:t>Achievement Predictor</a:t>
            </a:r>
            <a:endParaRPr lang="en-US" sz="2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83" name="Google Shape;383;p20">
            <a:hlinkClick r:id="rId1"/>
          </p:cNvPr>
          <p:cNvPicPr preferRelativeResize="0"/>
          <p:nvPr/>
        </p:nvPicPr>
        <p:blipFill rotWithShape="1">
          <a:blip r:embed="rId2"/>
          <a:srcRect/>
          <a:stretch>
            <a:fillRect/>
          </a:stretch>
        </p:blipFill>
        <p:spPr>
          <a:xfrm>
            <a:off x="2272709" y="1241403"/>
            <a:ext cx="2916511" cy="4374767"/>
          </a:xfrm>
          <a:prstGeom prst="rect">
            <a:avLst/>
          </a:prstGeom>
          <a:noFill/>
          <a:ln>
            <a:noFill/>
          </a:ln>
        </p:spPr>
      </p:pic>
      <p:cxnSp>
        <p:nvCxnSpPr>
          <p:cNvPr id="127" name="Google Shape;127;p8"/>
          <p:cNvCxnSpPr/>
          <p:nvPr/>
        </p:nvCxnSpPr>
        <p:spPr>
          <a:xfrm>
            <a:off x="5941696" y="2745031"/>
            <a:ext cx="0" cy="1758236"/>
          </a:xfrm>
          <a:prstGeom prst="straightConnector1">
            <a:avLst/>
          </a:prstGeom>
          <a:noFill/>
          <a:ln w="38100" cap="flat" cmpd="sng">
            <a:solidFill>
              <a:srgbClr val="757070"/>
            </a:solidFill>
            <a:prstDash val="solid"/>
            <a:miter lim="800000"/>
            <a:headEnd type="none" w="sm" len="sm"/>
            <a:tailEnd type="none" w="sm" len="sm"/>
          </a:ln>
        </p:spPr>
      </p:cxnSp>
      <p:sp>
        <p:nvSpPr>
          <p:cNvPr id="1" name="文本框 0"/>
          <p:cNvSpPr txBox="1"/>
          <p:nvPr/>
        </p:nvSpPr>
        <p:spPr>
          <a:xfrm>
            <a:off x="6830060" y="3620770"/>
            <a:ext cx="2151380" cy="306705"/>
          </a:xfrm>
          <a:prstGeom prst="rect">
            <a:avLst/>
          </a:prstGeom>
          <a:noFill/>
        </p:spPr>
        <p:txBody>
          <a:bodyPr wrap="square" rtlCol="0">
            <a:spAutoFit/>
          </a:bodyPr>
          <a:p>
            <a:endParaRPr lang="zh-CN" altLang="en-US"/>
          </a:p>
        </p:txBody>
      </p:sp>
      <p:sp>
        <p:nvSpPr>
          <p:cNvPr id="2" name="文本框 1"/>
          <p:cNvSpPr txBox="1"/>
          <p:nvPr/>
        </p:nvSpPr>
        <p:spPr>
          <a:xfrm>
            <a:off x="6574155" y="3551555"/>
            <a:ext cx="3063875" cy="829945"/>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zh-CN" altLang="en-US" sz="2400">
                <a:solidFill>
                  <a:schemeClr val="accent4"/>
                </a:solidFill>
                <a:effectLst/>
              </a:rPr>
              <a:t>LAN address</a:t>
            </a:r>
            <a:r>
              <a:rPr lang="en-US" altLang="zh-CN" sz="2400">
                <a:solidFill>
                  <a:schemeClr val="accent4"/>
                </a:solidFill>
                <a:effectLst/>
              </a:rPr>
              <a:t>:</a:t>
            </a:r>
            <a:endParaRPr lang="en-US" altLang="zh-CN" sz="2400">
              <a:solidFill>
                <a:schemeClr val="accent4"/>
              </a:solidFill>
              <a:effectLst/>
            </a:endParaRPr>
          </a:p>
          <a:p>
            <a:pPr algn="l"/>
            <a:r>
              <a:rPr lang="en-US" altLang="zh-CN" sz="2400">
                <a:solidFill>
                  <a:schemeClr val="accent4"/>
                </a:solidFill>
                <a:effectLst/>
              </a:rPr>
              <a:t>172.25.104.238:5000</a:t>
            </a:r>
            <a:endParaRPr lang="en-US" altLang="zh-CN" sz="2400">
              <a:solidFill>
                <a:schemeClr val="accent4"/>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sp>
        <p:nvSpPr>
          <p:cNvPr id="348" name="Google Shape;348;p18"/>
          <p:cNvSpPr txBox="1"/>
          <p:nvPr/>
        </p:nvSpPr>
        <p:spPr>
          <a:xfrm>
            <a:off x="5748651" y="2255625"/>
            <a:ext cx="4469700" cy="67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262626"/>
                </a:solidFill>
                <a:latin typeface="Arial" panose="020B0604020202020204"/>
                <a:ea typeface="Arial" panose="020B0604020202020204"/>
                <a:cs typeface="Arial" panose="020B0604020202020204"/>
                <a:sym typeface="Arial" panose="020B0604020202020204"/>
              </a:rPr>
              <a:t>Markov Cluster Algorithm</a:t>
            </a:r>
            <a:endParaRPr sz="2400" b="1" i="0" u="none" strike="noStrike" cap="none">
              <a:solidFill>
                <a:srgbClr val="262626"/>
              </a:solidFill>
              <a:latin typeface="Arial" panose="020B0604020202020204"/>
              <a:ea typeface="Arial" panose="020B0604020202020204"/>
              <a:cs typeface="Arial" panose="020B0604020202020204"/>
              <a:sym typeface="Arial" panose="020B0604020202020204"/>
            </a:endParaRPr>
          </a:p>
        </p:txBody>
      </p:sp>
      <p:sp>
        <p:nvSpPr>
          <p:cNvPr id="349" name="Google Shape;349;p18"/>
          <p:cNvSpPr txBox="1"/>
          <p:nvPr/>
        </p:nvSpPr>
        <p:spPr>
          <a:xfrm>
            <a:off x="6295400" y="3371700"/>
            <a:ext cx="4101600" cy="83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zh-CN" sz="2400" b="1">
                <a:solidFill>
                  <a:srgbClr val="262626"/>
                </a:solidFill>
              </a:rPr>
              <a:t>Girvan-Newman Algorithm</a:t>
            </a:r>
            <a:endParaRPr sz="2400" b="1" i="0" u="none" strike="noStrike" cap="none">
              <a:solidFill>
                <a:srgbClr val="262626"/>
              </a:solidFill>
              <a:latin typeface="Arial" panose="020B0604020202020204"/>
              <a:ea typeface="Arial" panose="020B0604020202020204"/>
              <a:cs typeface="Arial" panose="020B0604020202020204"/>
              <a:sym typeface="Arial" panose="020B0604020202020204"/>
            </a:endParaRPr>
          </a:p>
        </p:txBody>
      </p:sp>
      <p:sp>
        <p:nvSpPr>
          <p:cNvPr id="350" name="Google Shape;350;p18"/>
          <p:cNvSpPr txBox="1"/>
          <p:nvPr/>
        </p:nvSpPr>
        <p:spPr>
          <a:xfrm>
            <a:off x="6022000" y="4775500"/>
            <a:ext cx="4101600" cy="75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400"/>
              <a:buFont typeface="Arial" panose="020B0604020202020204"/>
              <a:buNone/>
            </a:pPr>
            <a:r>
              <a:rPr lang="zh-CN" sz="2400" b="1">
                <a:solidFill>
                  <a:srgbClr val="262626"/>
                </a:solidFill>
              </a:rPr>
              <a:t>Louvain Algorithm</a:t>
            </a:r>
            <a:endParaRPr sz="2400" b="1" i="0" u="none" strike="noStrike" cap="none">
              <a:solidFill>
                <a:srgbClr val="262626"/>
              </a:solidFill>
              <a:latin typeface="Arial" panose="020B0604020202020204"/>
              <a:ea typeface="Arial" panose="020B0604020202020204"/>
              <a:cs typeface="Arial" panose="020B0604020202020204"/>
              <a:sym typeface="Arial" panose="020B0604020202020204"/>
            </a:endParaRPr>
          </a:p>
        </p:txBody>
      </p:sp>
      <p:sp>
        <p:nvSpPr>
          <p:cNvPr id="351" name="Google Shape;351;p18"/>
          <p:cNvSpPr/>
          <p:nvPr/>
        </p:nvSpPr>
        <p:spPr>
          <a:xfrm flipH="1">
            <a:off x="2090817" y="2775591"/>
            <a:ext cx="2986253" cy="2832956"/>
          </a:xfrm>
          <a:custGeom>
            <a:avLst/>
            <a:gdLst/>
            <a:ahLst/>
            <a:cxnLst/>
            <a:rect l="l" t="t" r="r" b="b"/>
            <a:pathLst>
              <a:path w="274" h="274" extrusionOk="0">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39"/>
                </a:moveTo>
                <a:cubicBezTo>
                  <a:pt x="80" y="239"/>
                  <a:pt x="34" y="193"/>
                  <a:pt x="34" y="137"/>
                </a:cubicBezTo>
                <a:cubicBezTo>
                  <a:pt x="34" y="80"/>
                  <a:pt x="80" y="34"/>
                  <a:pt x="137" y="34"/>
                </a:cubicBezTo>
                <a:cubicBezTo>
                  <a:pt x="194" y="34"/>
                  <a:pt x="240" y="80"/>
                  <a:pt x="240" y="137"/>
                </a:cubicBezTo>
                <a:cubicBezTo>
                  <a:pt x="240" y="193"/>
                  <a:pt x="194" y="239"/>
                  <a:pt x="137" y="2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2" name="Google Shape;352;p18"/>
          <p:cNvSpPr/>
          <p:nvPr/>
        </p:nvSpPr>
        <p:spPr>
          <a:xfrm flipH="1">
            <a:off x="4248800" y="4585888"/>
            <a:ext cx="837224" cy="836335"/>
          </a:xfrm>
          <a:custGeom>
            <a:avLst/>
            <a:gdLst/>
            <a:ahLst/>
            <a:cxnLst/>
            <a:rect l="l" t="t" r="r" b="b"/>
            <a:pathLst>
              <a:path w="77" h="81" extrusionOk="0">
                <a:moveTo>
                  <a:pt x="49" y="81"/>
                </a:moveTo>
                <a:cubicBezTo>
                  <a:pt x="77" y="44"/>
                  <a:pt x="77" y="44"/>
                  <a:pt x="77" y="44"/>
                </a:cubicBezTo>
                <a:cubicBezTo>
                  <a:pt x="62" y="32"/>
                  <a:pt x="50" y="17"/>
                  <a:pt x="43" y="0"/>
                </a:cubicBezTo>
                <a:cubicBezTo>
                  <a:pt x="0" y="17"/>
                  <a:pt x="0" y="17"/>
                  <a:pt x="0" y="17"/>
                </a:cubicBezTo>
                <a:cubicBezTo>
                  <a:pt x="10" y="43"/>
                  <a:pt x="27" y="65"/>
                  <a:pt x="49" y="8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3" name="Google Shape;353;p18"/>
          <p:cNvSpPr/>
          <p:nvPr/>
        </p:nvSpPr>
        <p:spPr>
          <a:xfrm flipH="1">
            <a:off x="3581705" y="5195672"/>
            <a:ext cx="514872" cy="535678"/>
          </a:xfrm>
          <a:custGeom>
            <a:avLst/>
            <a:gdLst/>
            <a:ahLst/>
            <a:cxnLst/>
            <a:rect l="l" t="t" r="r" b="b"/>
            <a:pathLst>
              <a:path w="47" h="52" extrusionOk="0">
                <a:moveTo>
                  <a:pt x="15" y="0"/>
                </a:moveTo>
                <a:cubicBezTo>
                  <a:pt x="0" y="44"/>
                  <a:pt x="0" y="44"/>
                  <a:pt x="0" y="44"/>
                </a:cubicBezTo>
                <a:cubicBezTo>
                  <a:pt x="15" y="49"/>
                  <a:pt x="31" y="52"/>
                  <a:pt x="47" y="52"/>
                </a:cubicBezTo>
                <a:cubicBezTo>
                  <a:pt x="47" y="5"/>
                  <a:pt x="47" y="5"/>
                  <a:pt x="47" y="5"/>
                </a:cubicBezTo>
                <a:cubicBezTo>
                  <a:pt x="36" y="5"/>
                  <a:pt x="25" y="3"/>
                  <a:pt x="1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4" name="Google Shape;354;p18"/>
          <p:cNvSpPr/>
          <p:nvPr/>
        </p:nvSpPr>
        <p:spPr>
          <a:xfrm flipH="1">
            <a:off x="3801085" y="2671844"/>
            <a:ext cx="749922" cy="673303"/>
          </a:xfrm>
          <a:custGeom>
            <a:avLst/>
            <a:gdLst/>
            <a:ahLst/>
            <a:cxnLst/>
            <a:rect l="l" t="t" r="r" b="b"/>
            <a:pathLst>
              <a:path w="69" h="65" extrusionOk="0">
                <a:moveTo>
                  <a:pt x="28" y="65"/>
                </a:moveTo>
                <a:cubicBezTo>
                  <a:pt x="40" y="55"/>
                  <a:pt x="54" y="49"/>
                  <a:pt x="69" y="46"/>
                </a:cubicBezTo>
                <a:cubicBezTo>
                  <a:pt x="60" y="0"/>
                  <a:pt x="60" y="0"/>
                  <a:pt x="60" y="0"/>
                </a:cubicBezTo>
                <a:cubicBezTo>
                  <a:pt x="38" y="5"/>
                  <a:pt x="17" y="14"/>
                  <a:pt x="0" y="27"/>
                </a:cubicBezTo>
                <a:lnTo>
                  <a:pt x="28" y="6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5" name="Google Shape;355;p18"/>
          <p:cNvSpPr/>
          <p:nvPr/>
        </p:nvSpPr>
        <p:spPr>
          <a:xfrm flipH="1">
            <a:off x="1716975" y="3889294"/>
            <a:ext cx="1450593" cy="1945805"/>
          </a:xfrm>
          <a:custGeom>
            <a:avLst/>
            <a:gdLst/>
            <a:ahLst/>
            <a:cxnLst/>
            <a:rect l="l" t="t" r="r" b="b"/>
            <a:pathLst>
              <a:path w="133" h="188" extrusionOk="0">
                <a:moveTo>
                  <a:pt x="65" y="29"/>
                </a:moveTo>
                <a:cubicBezTo>
                  <a:pt x="65" y="72"/>
                  <a:pt x="38" y="109"/>
                  <a:pt x="0" y="124"/>
                </a:cubicBezTo>
                <a:cubicBezTo>
                  <a:pt x="26" y="188"/>
                  <a:pt x="26" y="188"/>
                  <a:pt x="26" y="188"/>
                </a:cubicBezTo>
                <a:cubicBezTo>
                  <a:pt x="89" y="162"/>
                  <a:pt x="133" y="101"/>
                  <a:pt x="133" y="29"/>
                </a:cubicBezTo>
                <a:cubicBezTo>
                  <a:pt x="133" y="19"/>
                  <a:pt x="132" y="10"/>
                  <a:pt x="131" y="0"/>
                </a:cubicBezTo>
                <a:cubicBezTo>
                  <a:pt x="63" y="12"/>
                  <a:pt x="63" y="12"/>
                  <a:pt x="63" y="12"/>
                </a:cubicBezTo>
                <a:cubicBezTo>
                  <a:pt x="64" y="17"/>
                  <a:pt x="65" y="23"/>
                  <a:pt x="65"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6" name="Google Shape;356;p18"/>
          <p:cNvSpPr/>
          <p:nvPr/>
        </p:nvSpPr>
        <p:spPr>
          <a:xfrm flipH="1">
            <a:off x="4445791" y="3055074"/>
            <a:ext cx="1002880" cy="1134876"/>
          </a:xfrm>
          <a:custGeom>
            <a:avLst/>
            <a:gdLst/>
            <a:ahLst/>
            <a:cxnLst/>
            <a:rect l="l" t="t" r="r" b="b"/>
            <a:pathLst>
              <a:path w="92" h="110" extrusionOk="0">
                <a:moveTo>
                  <a:pt x="92" y="44"/>
                </a:moveTo>
                <a:cubicBezTo>
                  <a:pt x="40" y="0"/>
                  <a:pt x="40" y="0"/>
                  <a:pt x="40" y="0"/>
                </a:cubicBezTo>
                <a:cubicBezTo>
                  <a:pt x="15" y="30"/>
                  <a:pt x="0" y="68"/>
                  <a:pt x="0" y="110"/>
                </a:cubicBezTo>
                <a:cubicBezTo>
                  <a:pt x="68" y="110"/>
                  <a:pt x="68" y="110"/>
                  <a:pt x="68" y="110"/>
                </a:cubicBezTo>
                <a:cubicBezTo>
                  <a:pt x="68" y="85"/>
                  <a:pt x="77" y="62"/>
                  <a:pt x="92" y="4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7" name="Google Shape;357;p18"/>
          <p:cNvSpPr/>
          <p:nvPr/>
        </p:nvSpPr>
        <p:spPr>
          <a:xfrm rot="-754422" flipH="1">
            <a:off x="1629332" y="2665235"/>
            <a:ext cx="1546851" cy="1344490"/>
          </a:xfrm>
          <a:custGeom>
            <a:avLst/>
            <a:gdLst/>
            <a:ahLst/>
            <a:cxnLst/>
            <a:rect l="l" t="t" r="r" b="b"/>
            <a:pathLst>
              <a:path w="142" h="130" extrusionOk="0">
                <a:moveTo>
                  <a:pt x="11" y="0"/>
                </a:moveTo>
                <a:cubicBezTo>
                  <a:pt x="0" y="67"/>
                  <a:pt x="0" y="67"/>
                  <a:pt x="0" y="67"/>
                </a:cubicBezTo>
                <a:cubicBezTo>
                  <a:pt x="36" y="73"/>
                  <a:pt x="65" y="98"/>
                  <a:pt x="78" y="130"/>
                </a:cubicBezTo>
                <a:cubicBezTo>
                  <a:pt x="142" y="105"/>
                  <a:pt x="142" y="105"/>
                  <a:pt x="142" y="105"/>
                </a:cubicBezTo>
                <a:cubicBezTo>
                  <a:pt x="120" y="50"/>
                  <a:pt x="71" y="10"/>
                  <a:pt x="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8" name="Google Shape;358;p18"/>
          <p:cNvSpPr/>
          <p:nvPr/>
        </p:nvSpPr>
        <p:spPr>
          <a:xfrm>
            <a:off x="2606599" y="3345146"/>
            <a:ext cx="1813500" cy="1715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59" name="Google Shape;359;p18"/>
          <p:cNvGrpSpPr/>
          <p:nvPr/>
        </p:nvGrpSpPr>
        <p:grpSpPr>
          <a:xfrm>
            <a:off x="4520941" y="2468565"/>
            <a:ext cx="1258340" cy="284229"/>
            <a:chOff x="3719736" y="1332611"/>
            <a:chExt cx="5400600" cy="366464"/>
          </a:xfrm>
        </p:grpSpPr>
        <p:cxnSp>
          <p:nvCxnSpPr>
            <p:cNvPr id="360" name="Google Shape;360;p18"/>
            <p:cNvCxnSpPr/>
            <p:nvPr/>
          </p:nvCxnSpPr>
          <p:spPr>
            <a:xfrm rot="10800000" flipH="1">
              <a:off x="3719736" y="1332611"/>
              <a:ext cx="475087" cy="366464"/>
            </a:xfrm>
            <a:prstGeom prst="straightConnector1">
              <a:avLst/>
            </a:prstGeom>
            <a:noFill/>
            <a:ln w="9525" cap="flat" cmpd="sng">
              <a:solidFill>
                <a:srgbClr val="A5A5A5"/>
              </a:solidFill>
              <a:prstDash val="dash"/>
              <a:miter lim="800000"/>
              <a:headEnd type="none" w="sm" len="sm"/>
              <a:tailEnd type="none" w="sm" len="sm"/>
            </a:ln>
          </p:spPr>
        </p:cxnSp>
        <p:cxnSp>
          <p:nvCxnSpPr>
            <p:cNvPr id="361" name="Google Shape;361;p18"/>
            <p:cNvCxnSpPr/>
            <p:nvPr/>
          </p:nvCxnSpPr>
          <p:spPr>
            <a:xfrm>
              <a:off x="4194823" y="1332611"/>
              <a:ext cx="4925513" cy="0"/>
            </a:xfrm>
            <a:prstGeom prst="straightConnector1">
              <a:avLst/>
            </a:prstGeom>
            <a:noFill/>
            <a:ln w="9525" cap="flat" cmpd="sng">
              <a:solidFill>
                <a:srgbClr val="A5A5A5"/>
              </a:solidFill>
              <a:prstDash val="dash"/>
              <a:miter lim="800000"/>
              <a:headEnd type="none" w="sm" len="sm"/>
              <a:tailEnd type="none" w="sm" len="sm"/>
            </a:ln>
          </p:spPr>
        </p:cxnSp>
      </p:grpSp>
      <p:sp>
        <p:nvSpPr>
          <p:cNvPr id="362" name="Google Shape;362;p18"/>
          <p:cNvSpPr/>
          <p:nvPr/>
        </p:nvSpPr>
        <p:spPr>
          <a:xfrm>
            <a:off x="4445791" y="2752556"/>
            <a:ext cx="80100" cy="75600"/>
          </a:xfrm>
          <a:prstGeom prst="ellipse">
            <a:avLst/>
          </a:prstGeom>
          <a:solidFill>
            <a:srgbClr val="7F7F7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63" name="Google Shape;363;p18"/>
          <p:cNvSpPr/>
          <p:nvPr/>
        </p:nvSpPr>
        <p:spPr>
          <a:xfrm>
            <a:off x="5738900" y="2430740"/>
            <a:ext cx="80100" cy="75600"/>
          </a:xfrm>
          <a:prstGeom prst="ellipse">
            <a:avLst/>
          </a:prstGeom>
          <a:solidFill>
            <a:srgbClr val="7F7F7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64" name="Google Shape;364;p18"/>
          <p:cNvCxnSpPr/>
          <p:nvPr/>
        </p:nvCxnSpPr>
        <p:spPr>
          <a:xfrm>
            <a:off x="5499937" y="3614698"/>
            <a:ext cx="820500" cy="0"/>
          </a:xfrm>
          <a:prstGeom prst="straightConnector1">
            <a:avLst/>
          </a:prstGeom>
          <a:noFill/>
          <a:ln w="9525" cap="flat" cmpd="sng">
            <a:solidFill>
              <a:srgbClr val="A5A5A5"/>
            </a:solidFill>
            <a:prstDash val="dash"/>
            <a:miter lim="800000"/>
            <a:headEnd type="none" w="sm" len="sm"/>
            <a:tailEnd type="none" w="sm" len="sm"/>
          </a:ln>
        </p:spPr>
      </p:cxnSp>
      <p:sp>
        <p:nvSpPr>
          <p:cNvPr id="365" name="Google Shape;365;p18"/>
          <p:cNvSpPr/>
          <p:nvPr/>
        </p:nvSpPr>
        <p:spPr>
          <a:xfrm>
            <a:off x="6274796" y="3558847"/>
            <a:ext cx="80100" cy="75600"/>
          </a:xfrm>
          <a:prstGeom prst="ellipse">
            <a:avLst/>
          </a:prstGeom>
          <a:solidFill>
            <a:srgbClr val="7F7F7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66" name="Google Shape;366;p18"/>
          <p:cNvSpPr/>
          <p:nvPr/>
        </p:nvSpPr>
        <p:spPr>
          <a:xfrm>
            <a:off x="5459920" y="3576289"/>
            <a:ext cx="80100" cy="75600"/>
          </a:xfrm>
          <a:prstGeom prst="ellipse">
            <a:avLst/>
          </a:prstGeom>
          <a:solidFill>
            <a:srgbClr val="7F7F7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67" name="Google Shape;367;p18"/>
          <p:cNvCxnSpPr/>
          <p:nvPr/>
        </p:nvCxnSpPr>
        <p:spPr>
          <a:xfrm>
            <a:off x="5057844" y="4697421"/>
            <a:ext cx="389700" cy="284100"/>
          </a:xfrm>
          <a:prstGeom prst="straightConnector1">
            <a:avLst/>
          </a:prstGeom>
          <a:noFill/>
          <a:ln w="9525" cap="flat" cmpd="sng">
            <a:solidFill>
              <a:srgbClr val="A5A5A5"/>
            </a:solidFill>
            <a:prstDash val="dash"/>
            <a:miter lim="800000"/>
            <a:headEnd type="none" w="sm" len="sm"/>
            <a:tailEnd type="none" w="sm" len="sm"/>
          </a:ln>
        </p:spPr>
      </p:cxnSp>
      <p:cxnSp>
        <p:nvCxnSpPr>
          <p:cNvPr id="368" name="Google Shape;368;p18"/>
          <p:cNvCxnSpPr/>
          <p:nvPr/>
        </p:nvCxnSpPr>
        <p:spPr>
          <a:xfrm>
            <a:off x="5447435" y="4981658"/>
            <a:ext cx="574500" cy="0"/>
          </a:xfrm>
          <a:prstGeom prst="straightConnector1">
            <a:avLst/>
          </a:prstGeom>
          <a:noFill/>
          <a:ln w="9525" cap="flat" cmpd="sng">
            <a:solidFill>
              <a:srgbClr val="A5A5A5"/>
            </a:solidFill>
            <a:prstDash val="dash"/>
            <a:miter lim="800000"/>
            <a:headEnd type="none" w="sm" len="sm"/>
            <a:tailEnd type="none" w="sm" len="sm"/>
          </a:ln>
        </p:spPr>
      </p:cxnSp>
      <p:sp>
        <p:nvSpPr>
          <p:cNvPr id="369" name="Google Shape;369;p18"/>
          <p:cNvSpPr/>
          <p:nvPr/>
        </p:nvSpPr>
        <p:spPr>
          <a:xfrm>
            <a:off x="6005158" y="4930072"/>
            <a:ext cx="80100" cy="75600"/>
          </a:xfrm>
          <a:prstGeom prst="ellipse">
            <a:avLst/>
          </a:prstGeom>
          <a:solidFill>
            <a:srgbClr val="7F7F7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70" name="Google Shape;370;p18"/>
          <p:cNvSpPr/>
          <p:nvPr/>
        </p:nvSpPr>
        <p:spPr>
          <a:xfrm>
            <a:off x="5035317" y="4648055"/>
            <a:ext cx="80100" cy="75600"/>
          </a:xfrm>
          <a:prstGeom prst="ellipse">
            <a:avLst/>
          </a:prstGeom>
          <a:solidFill>
            <a:srgbClr val="7F7F7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71" name="Google Shape;371;p18"/>
          <p:cNvSpPr txBox="1"/>
          <p:nvPr/>
        </p:nvSpPr>
        <p:spPr>
          <a:xfrm>
            <a:off x="2767288" y="4277186"/>
            <a:ext cx="1492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72" name="Google Shape;372;p18"/>
          <p:cNvSpPr txBox="1"/>
          <p:nvPr/>
        </p:nvSpPr>
        <p:spPr>
          <a:xfrm>
            <a:off x="2767288" y="3927361"/>
            <a:ext cx="14922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Community</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Detection</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73" name="Google Shape;373;p18"/>
          <p:cNvGrpSpPr/>
          <p:nvPr/>
        </p:nvGrpSpPr>
        <p:grpSpPr>
          <a:xfrm>
            <a:off x="4165600" y="277508"/>
            <a:ext cx="3860800" cy="460375"/>
            <a:chOff x="4165600" y="226708"/>
            <a:chExt cx="3860800" cy="460375"/>
          </a:xfrm>
        </p:grpSpPr>
        <p:sp>
          <p:nvSpPr>
            <p:cNvPr id="374" name="Google Shape;374;p18"/>
            <p:cNvSpPr txBox="1"/>
            <p:nvPr/>
          </p:nvSpPr>
          <p:spPr>
            <a:xfrm>
              <a:off x="4165600" y="226708"/>
              <a:ext cx="3860800" cy="4603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Algorithms</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375" name="Google Shape;375;p18"/>
            <p:cNvCxnSpPr/>
            <p:nvPr/>
          </p:nvCxnSpPr>
          <p:spPr>
            <a:xfrm>
              <a:off x="42672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376" name="Google Shape;376;p18"/>
            <p:cNvCxnSpPr/>
            <p:nvPr/>
          </p:nvCxnSpPr>
          <p:spPr>
            <a:xfrm>
              <a:off x="73837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377" name="Google Shape;377;p18"/>
          <p:cNvSpPr txBox="1"/>
          <p:nvPr/>
        </p:nvSpPr>
        <p:spPr>
          <a:xfrm>
            <a:off x="991200" y="1058175"/>
            <a:ext cx="2732400" cy="13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8" name="Google Shape;378;p18"/>
          <p:cNvSpPr txBox="1"/>
          <p:nvPr/>
        </p:nvSpPr>
        <p:spPr>
          <a:xfrm>
            <a:off x="894875" y="1207225"/>
            <a:ext cx="9962400" cy="83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altLang="zh-CN" sz="2000" b="1">
                <a:solidFill>
                  <a:srgbClr val="262626"/>
                </a:solidFill>
              </a:rPr>
              <a:t>W</a:t>
            </a:r>
            <a:r>
              <a:rPr lang="zh-CN" sz="2000" b="1">
                <a:solidFill>
                  <a:srgbClr val="262626"/>
                </a:solidFill>
              </a:rPr>
              <a:t>e had also tried some algorithms in order to find more better community partitions.</a:t>
            </a:r>
            <a:endParaRPr sz="2000" b="1">
              <a:solidFill>
                <a:srgbClr val="262626"/>
              </a:solidFill>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9" name="Shape 29"/>
        <p:cNvGrpSpPr/>
        <p:nvPr/>
      </p:nvGrpSpPr>
      <p:grpSpPr>
        <a:xfrm>
          <a:off x="0" y="0"/>
          <a:ext cx="0" cy="0"/>
          <a:chOff x="0" y="0"/>
          <a:chExt cx="0" cy="0"/>
        </a:xfrm>
      </p:grpSpPr>
      <p:grpSp>
        <p:nvGrpSpPr>
          <p:cNvPr id="30" name="Google Shape;30;p3"/>
          <p:cNvGrpSpPr/>
          <p:nvPr/>
        </p:nvGrpSpPr>
        <p:grpSpPr>
          <a:xfrm>
            <a:off x="4165600" y="277508"/>
            <a:ext cx="3860800" cy="460375"/>
            <a:chOff x="4165600" y="226708"/>
            <a:chExt cx="3860800" cy="460375"/>
          </a:xfrm>
        </p:grpSpPr>
        <p:sp>
          <p:nvSpPr>
            <p:cNvPr id="31" name="Google Shape;31;p3"/>
            <p:cNvSpPr txBox="1"/>
            <p:nvPr/>
          </p:nvSpPr>
          <p:spPr>
            <a:xfrm>
              <a:off x="4165600" y="226708"/>
              <a:ext cx="3860800" cy="4603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introduction</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32" name="Google Shape;32;p3"/>
            <p:cNvCxnSpPr/>
            <p:nvPr/>
          </p:nvCxnSpPr>
          <p:spPr>
            <a:xfrm>
              <a:off x="4419600" y="457541"/>
              <a:ext cx="487680" cy="0"/>
            </a:xfrm>
            <a:prstGeom prst="straightConnector1">
              <a:avLst/>
            </a:prstGeom>
            <a:noFill/>
            <a:ln w="12700" cap="flat" cmpd="sng">
              <a:solidFill>
                <a:schemeClr val="accent1"/>
              </a:solidFill>
              <a:prstDash val="solid"/>
              <a:miter lim="800000"/>
              <a:headEnd type="none" w="sm" len="sm"/>
              <a:tailEnd type="none" w="sm" len="sm"/>
            </a:ln>
          </p:spPr>
        </p:cxnSp>
        <p:cxnSp>
          <p:nvCxnSpPr>
            <p:cNvPr id="33" name="Google Shape;33;p3"/>
            <p:cNvCxnSpPr/>
            <p:nvPr/>
          </p:nvCxnSpPr>
          <p:spPr>
            <a:xfrm>
              <a:off x="7231380" y="457541"/>
              <a:ext cx="487680" cy="0"/>
            </a:xfrm>
            <a:prstGeom prst="straightConnector1">
              <a:avLst/>
            </a:prstGeom>
            <a:noFill/>
            <a:ln w="12700" cap="flat" cmpd="sng">
              <a:solidFill>
                <a:schemeClr val="accent1"/>
              </a:solidFill>
              <a:prstDash val="solid"/>
              <a:miter lim="800000"/>
              <a:headEnd type="none" w="sm" len="sm"/>
              <a:tailEnd type="none" w="sm" len="sm"/>
            </a:ln>
          </p:spPr>
        </p:cxnSp>
      </p:grpSp>
      <p:pic>
        <p:nvPicPr>
          <p:cNvPr id="34" name="Google Shape;34;p3"/>
          <p:cNvPicPr preferRelativeResize="0"/>
          <p:nvPr/>
        </p:nvPicPr>
        <p:blipFill rotWithShape="1">
          <a:blip r:embed="rId1"/>
          <a:srcRect/>
          <a:stretch>
            <a:fillRect/>
          </a:stretch>
        </p:blipFill>
        <p:spPr>
          <a:xfrm>
            <a:off x="-19685" y="1205230"/>
            <a:ext cx="8859520" cy="5668645"/>
          </a:xfrm>
          <a:prstGeom prst="rect">
            <a:avLst/>
          </a:prstGeom>
          <a:noFill/>
          <a:ln>
            <a:noFill/>
          </a:ln>
        </p:spPr>
      </p:pic>
      <p:pic>
        <p:nvPicPr>
          <p:cNvPr id="35" name="Google Shape;35;p3"/>
          <p:cNvPicPr preferRelativeResize="0"/>
          <p:nvPr/>
        </p:nvPicPr>
        <p:blipFill rotWithShape="1">
          <a:blip r:embed="rId2"/>
          <a:srcRect/>
          <a:stretch>
            <a:fillRect/>
          </a:stretch>
        </p:blipFill>
        <p:spPr>
          <a:xfrm>
            <a:off x="6508115" y="860425"/>
            <a:ext cx="2426335" cy="2426335"/>
          </a:xfrm>
          <a:prstGeom prst="rect">
            <a:avLst/>
          </a:prstGeom>
          <a:noFill/>
          <a:ln>
            <a:noFill/>
          </a:ln>
        </p:spPr>
      </p:pic>
      <p:grpSp>
        <p:nvGrpSpPr>
          <p:cNvPr id="36" name="Google Shape;36;p3"/>
          <p:cNvGrpSpPr/>
          <p:nvPr/>
        </p:nvGrpSpPr>
        <p:grpSpPr>
          <a:xfrm>
            <a:off x="7966075" y="2701925"/>
            <a:ext cx="4260215" cy="3169920"/>
            <a:chOff x="12729" y="2903"/>
            <a:chExt cx="6709" cy="4992"/>
          </a:xfrm>
        </p:grpSpPr>
        <p:sp>
          <p:nvSpPr>
            <p:cNvPr id="37" name="Google Shape;37;p3"/>
            <p:cNvSpPr/>
            <p:nvPr/>
          </p:nvSpPr>
          <p:spPr>
            <a:xfrm>
              <a:off x="12729" y="2903"/>
              <a:ext cx="6469" cy="499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 name="Google Shape;38;p3"/>
            <p:cNvSpPr txBox="1"/>
            <p:nvPr/>
          </p:nvSpPr>
          <p:spPr>
            <a:xfrm>
              <a:off x="13168" y="4306"/>
              <a:ext cx="5389" cy="2658"/>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La Liga  / Premier League / UEFA Champions League...</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320"/>
                </a:spcBef>
                <a:spcAft>
                  <a:spcPts val="0"/>
                </a:spcAft>
                <a:buClr>
                  <a:srgbClr val="000000"/>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extraordinary shots</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320"/>
                </a:spcBef>
                <a:spcAft>
                  <a:spcPts val="0"/>
                </a:spcAft>
                <a:buClr>
                  <a:srgbClr val="000000"/>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first class clubs &amp; teams</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320"/>
                </a:spcBef>
                <a:spcAft>
                  <a:spcPts val="0"/>
                </a:spcAft>
                <a:buClr>
                  <a:srgbClr val="000000"/>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celebrities</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 name="Google Shape;39;p3"/>
            <p:cNvSpPr/>
            <p:nvPr/>
          </p:nvSpPr>
          <p:spPr>
            <a:xfrm>
              <a:off x="12913" y="3397"/>
              <a:ext cx="6525" cy="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chemeClr val="lt1"/>
                  </a:solidFill>
                  <a:latin typeface="Arial" panose="020B0604020202020204"/>
                  <a:ea typeface="Arial" panose="020B0604020202020204"/>
                  <a:cs typeface="Arial" panose="020B0604020202020204"/>
                  <a:sym typeface="Arial" panose="020B0604020202020204"/>
                </a:rPr>
                <a:t>We</a:t>
              </a:r>
              <a:r>
                <a:rPr lang="en-US" altLang="zh-CN" sz="2400" b="1" i="0" u="none" strike="noStrike" cap="none">
                  <a:solidFill>
                    <a:schemeClr val="lt1"/>
                  </a:solidFill>
                  <a:latin typeface="Arial" panose="020B0604020202020204"/>
                  <a:ea typeface="Arial" panose="020B0604020202020204"/>
                  <a:cs typeface="Arial" panose="020B0604020202020204"/>
                  <a:sym typeface="Arial" panose="020B0604020202020204"/>
                </a:rPr>
                <a:t>(esp YJY)</a:t>
              </a:r>
              <a:r>
                <a:rPr lang="zh-CN" sz="2400" b="1" i="0" u="none" strike="noStrike" cap="none">
                  <a:solidFill>
                    <a:schemeClr val="lt1"/>
                  </a:solidFill>
                  <a:latin typeface="Arial" panose="020B0604020202020204"/>
                  <a:ea typeface="Arial" panose="020B0604020202020204"/>
                  <a:cs typeface="Arial" panose="020B0604020202020204"/>
                  <a:sym typeface="Arial" panose="020B0604020202020204"/>
                </a:rPr>
                <a:t> love football!</a:t>
              </a:r>
              <a:endParaRPr sz="24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grpSp>
        <p:nvGrpSpPr>
          <p:cNvPr id="383" name="Google Shape;383;g5dede3a563_0_0"/>
          <p:cNvGrpSpPr/>
          <p:nvPr/>
        </p:nvGrpSpPr>
        <p:grpSpPr>
          <a:xfrm>
            <a:off x="4165600" y="277508"/>
            <a:ext cx="3860700" cy="829800"/>
            <a:chOff x="4165600" y="226708"/>
            <a:chExt cx="3860700" cy="829800"/>
          </a:xfrm>
        </p:grpSpPr>
        <p:sp>
          <p:nvSpPr>
            <p:cNvPr id="384" name="Google Shape;384;g5dede3a563_0_0"/>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a:solidFill>
                    <a:srgbClr val="161C4A"/>
                  </a:solidFill>
                </a:rPr>
                <a:t>Algorithm</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385" name="Google Shape;385;g5dede3a563_0_0"/>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386" name="Google Shape;386;g5dede3a563_0_0"/>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387" name="Google Shape;387;g5dede3a563_0_0"/>
          <p:cNvSpPr txBox="1"/>
          <p:nvPr/>
        </p:nvSpPr>
        <p:spPr>
          <a:xfrm>
            <a:off x="692275" y="1107300"/>
            <a:ext cx="6702600" cy="8364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t" anchorCtr="0">
            <a:noAutofit/>
          </a:bodyPr>
          <a:lstStyle/>
          <a:p>
            <a:pPr marL="0" lvl="0" indent="0" algn="l" rtl="0">
              <a:spcBef>
                <a:spcPts val="0"/>
              </a:spcBef>
              <a:spcAft>
                <a:spcPts val="0"/>
              </a:spcAft>
              <a:buNone/>
            </a:pPr>
            <a:r>
              <a:rPr lang="zh-CN" sz="3000" b="1">
                <a:solidFill>
                  <a:srgbClr val="262626"/>
                </a:solidFill>
              </a:rPr>
              <a:t>Markov Cluster Algorithm (MCL)</a:t>
            </a:r>
            <a:endParaRPr sz="3000" b="1">
              <a:solidFill>
                <a:schemeClr val="dk1"/>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3000" b="1">
              <a:solidFill>
                <a:schemeClr val="dk1"/>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3000" b="1">
              <a:solidFill>
                <a:schemeClr val="dk1"/>
              </a:solidFill>
              <a:latin typeface="Verdana" panose="020B0604030504040204"/>
              <a:ea typeface="Verdana" panose="020B0604030504040204"/>
              <a:cs typeface="Verdana" panose="020B0604030504040204"/>
              <a:sym typeface="Verdana" panose="020B0604030504040204"/>
            </a:endParaRPr>
          </a:p>
        </p:txBody>
      </p:sp>
      <p:pic>
        <p:nvPicPr>
          <p:cNvPr id="388" name="Google Shape;388;g5dede3a563_0_0"/>
          <p:cNvPicPr preferRelativeResize="0"/>
          <p:nvPr/>
        </p:nvPicPr>
        <p:blipFill>
          <a:blip r:embed="rId1"/>
          <a:stretch>
            <a:fillRect/>
          </a:stretch>
        </p:blipFill>
        <p:spPr>
          <a:xfrm>
            <a:off x="1467625" y="1826896"/>
            <a:ext cx="8874350" cy="2747900"/>
          </a:xfrm>
          <a:prstGeom prst="rect">
            <a:avLst/>
          </a:prstGeom>
          <a:noFill/>
          <a:ln>
            <a:noFill/>
          </a:ln>
        </p:spPr>
      </p:pic>
      <p:sp>
        <p:nvSpPr>
          <p:cNvPr id="389" name="Google Shape;389;g5dede3a563_0_0"/>
          <p:cNvSpPr txBox="1"/>
          <p:nvPr/>
        </p:nvSpPr>
        <p:spPr>
          <a:xfrm>
            <a:off x="1467625" y="4683200"/>
            <a:ext cx="10002900" cy="1791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MCL is a repeating process of expansion and inflation.  </a:t>
            </a:r>
            <a:endParaRPr sz="2000" b="1">
              <a:solidFill>
                <a:srgbClr val="262626"/>
              </a:solidFill>
            </a:endParaRPr>
          </a:p>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Expansion spreads flow from each node to make adjacent nodes more likely to be in the same cluster.  </a:t>
            </a:r>
            <a:endParaRPr sz="2000" b="1">
              <a:solidFill>
                <a:srgbClr val="262626"/>
              </a:solidFill>
            </a:endParaRPr>
          </a:p>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Inflation is the contraction of flow, which makes high possibilities higher, low possibilities lower. </a:t>
            </a:r>
            <a:endParaRPr sz="2000" b="1">
              <a:solidFill>
                <a:srgbClr val="262626"/>
              </a:solidFill>
            </a:endParaRPr>
          </a:p>
          <a:p>
            <a:pPr marL="0" marR="0" lvl="0" indent="0" algn="l" rtl="0">
              <a:lnSpc>
                <a:spcPct val="100000"/>
              </a:lnSpc>
              <a:spcBef>
                <a:spcPts val="0"/>
              </a:spcBef>
              <a:spcAft>
                <a:spcPts val="0"/>
              </a:spcAft>
              <a:buNone/>
            </a:pPr>
            <a:endParaRPr sz="2000" b="1">
              <a:solidFill>
                <a:srgbClr val="262626"/>
              </a:solidFill>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93" name="Shape 393"/>
        <p:cNvGrpSpPr/>
        <p:nvPr/>
      </p:nvGrpSpPr>
      <p:grpSpPr>
        <a:xfrm>
          <a:off x="0" y="0"/>
          <a:ext cx="0" cy="0"/>
          <a:chOff x="0" y="0"/>
          <a:chExt cx="0" cy="0"/>
        </a:xfrm>
      </p:grpSpPr>
      <p:grpSp>
        <p:nvGrpSpPr>
          <p:cNvPr id="394" name="Google Shape;394;g5dede3a563_0_33"/>
          <p:cNvGrpSpPr/>
          <p:nvPr/>
        </p:nvGrpSpPr>
        <p:grpSpPr>
          <a:xfrm>
            <a:off x="4165600" y="277508"/>
            <a:ext cx="3860700" cy="829800"/>
            <a:chOff x="4165600" y="226708"/>
            <a:chExt cx="3860700" cy="829800"/>
          </a:xfrm>
        </p:grpSpPr>
        <p:sp>
          <p:nvSpPr>
            <p:cNvPr id="395" name="Google Shape;395;g5dede3a563_0_33"/>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a:solidFill>
                    <a:srgbClr val="161C4A"/>
                  </a:solidFill>
                </a:rPr>
                <a:t>Algorithm</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396" name="Google Shape;396;g5dede3a563_0_33"/>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397" name="Google Shape;397;g5dede3a563_0_33"/>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398" name="Google Shape;398;g5dede3a563_0_33"/>
          <p:cNvSpPr txBox="1"/>
          <p:nvPr/>
        </p:nvSpPr>
        <p:spPr>
          <a:xfrm>
            <a:off x="692275" y="1107300"/>
            <a:ext cx="6702600" cy="8364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t" anchorCtr="0">
            <a:noAutofit/>
          </a:bodyPr>
          <a:lstStyle/>
          <a:p>
            <a:pPr marL="0" lvl="0" indent="0" algn="l" rtl="0">
              <a:spcBef>
                <a:spcPts val="0"/>
              </a:spcBef>
              <a:spcAft>
                <a:spcPts val="0"/>
              </a:spcAft>
              <a:buNone/>
            </a:pPr>
            <a:r>
              <a:rPr lang="zh-CN" sz="3000" b="1">
                <a:solidFill>
                  <a:srgbClr val="262626"/>
                </a:solidFill>
              </a:rPr>
              <a:t>Girvan-Newman Algorithm</a:t>
            </a:r>
            <a:endParaRPr sz="3000" b="1">
              <a:solidFill>
                <a:schemeClr val="dk1"/>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3000" b="1">
              <a:solidFill>
                <a:schemeClr val="dk1"/>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3000" b="1">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399" name="Google Shape;399;g5dede3a563_0_33"/>
          <p:cNvSpPr txBox="1"/>
          <p:nvPr/>
        </p:nvSpPr>
        <p:spPr>
          <a:xfrm>
            <a:off x="1481050" y="4810675"/>
            <a:ext cx="10002900" cy="1791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Remove the edges most likely between clusters step by step.</a:t>
            </a:r>
            <a:endParaRPr sz="2000" b="1">
              <a:solidFill>
                <a:srgbClr val="262626"/>
              </a:solidFill>
            </a:endParaRPr>
          </a:p>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An edge will be removed if</a:t>
            </a:r>
            <a:r>
              <a:rPr lang="zh-CN" sz="2000" b="1">
                <a:solidFill>
                  <a:schemeClr val="dk1"/>
                </a:solidFill>
              </a:rPr>
              <a:t> it has the largest number of shortest paths passing through it.</a:t>
            </a:r>
            <a:endParaRPr sz="2000" b="1">
              <a:solidFill>
                <a:schemeClr val="dk1"/>
              </a:solidFill>
            </a:endParaRPr>
          </a:p>
          <a:p>
            <a:pPr marL="457200" marR="0" lvl="0" indent="-355600" algn="l" rtl="0">
              <a:lnSpc>
                <a:spcPct val="100000"/>
              </a:lnSpc>
              <a:spcBef>
                <a:spcPts val="0"/>
              </a:spcBef>
              <a:spcAft>
                <a:spcPts val="0"/>
              </a:spcAft>
              <a:buClr>
                <a:schemeClr val="dk1"/>
              </a:buClr>
              <a:buSzPts val="2000"/>
              <a:buChar char="●"/>
            </a:pPr>
            <a:r>
              <a:rPr lang="zh-CN" sz="2000" b="1">
                <a:solidFill>
                  <a:schemeClr val="dk1"/>
                </a:solidFill>
              </a:rPr>
              <a:t>The remaining connected components are the communities.</a:t>
            </a:r>
            <a:endParaRPr sz="2000" b="1">
              <a:solidFill>
                <a:schemeClr val="dk1"/>
              </a:solidFill>
            </a:endParaRPr>
          </a:p>
        </p:txBody>
      </p:sp>
      <p:pic>
        <p:nvPicPr>
          <p:cNvPr id="400" name="Google Shape;400;g5dede3a563_0_33"/>
          <p:cNvPicPr preferRelativeResize="0"/>
          <p:nvPr/>
        </p:nvPicPr>
        <p:blipFill>
          <a:blip r:embed="rId1"/>
          <a:stretch>
            <a:fillRect/>
          </a:stretch>
        </p:blipFill>
        <p:spPr>
          <a:xfrm>
            <a:off x="3717550" y="1692775"/>
            <a:ext cx="4911374" cy="3117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04" name="Shape 404"/>
        <p:cNvGrpSpPr/>
        <p:nvPr/>
      </p:nvGrpSpPr>
      <p:grpSpPr>
        <a:xfrm>
          <a:off x="0" y="0"/>
          <a:ext cx="0" cy="0"/>
          <a:chOff x="0" y="0"/>
          <a:chExt cx="0" cy="0"/>
        </a:xfrm>
      </p:grpSpPr>
      <p:grpSp>
        <p:nvGrpSpPr>
          <p:cNvPr id="405" name="Google Shape;405;g5dede3a563_0_48"/>
          <p:cNvGrpSpPr/>
          <p:nvPr/>
        </p:nvGrpSpPr>
        <p:grpSpPr>
          <a:xfrm>
            <a:off x="4165600" y="277508"/>
            <a:ext cx="3860700" cy="829800"/>
            <a:chOff x="4165600" y="226708"/>
            <a:chExt cx="3860700" cy="829800"/>
          </a:xfrm>
        </p:grpSpPr>
        <p:sp>
          <p:nvSpPr>
            <p:cNvPr id="406" name="Google Shape;406;g5dede3a563_0_48"/>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a:solidFill>
                    <a:srgbClr val="161C4A"/>
                  </a:solidFill>
                </a:rPr>
                <a:t>Algorithm</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407" name="Google Shape;407;g5dede3a563_0_48"/>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408" name="Google Shape;408;g5dede3a563_0_48"/>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409" name="Google Shape;409;g5dede3a563_0_48"/>
          <p:cNvSpPr txBox="1"/>
          <p:nvPr/>
        </p:nvSpPr>
        <p:spPr>
          <a:xfrm>
            <a:off x="692275" y="1107300"/>
            <a:ext cx="6702600" cy="8364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3000" b="1">
                <a:solidFill>
                  <a:srgbClr val="262626"/>
                </a:solidFill>
              </a:rPr>
              <a:t>Louvain Algorithm</a:t>
            </a:r>
            <a:endParaRPr sz="3000" b="1">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410" name="Google Shape;410;g5dede3a563_0_48"/>
          <p:cNvSpPr txBox="1"/>
          <p:nvPr/>
        </p:nvSpPr>
        <p:spPr>
          <a:xfrm>
            <a:off x="1427475" y="4940550"/>
            <a:ext cx="10002900" cy="1791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dk1"/>
              </a:buClr>
              <a:buSzPts val="2000"/>
              <a:buChar char="●"/>
            </a:pPr>
            <a:r>
              <a:rPr lang="zh-CN" sz="2000" b="1">
                <a:solidFill>
                  <a:srgbClr val="262626"/>
                </a:solidFill>
              </a:rPr>
              <a:t>Use “M</a:t>
            </a:r>
            <a:r>
              <a:rPr lang="zh-CN" sz="2000" b="1">
                <a:solidFill>
                  <a:srgbClr val="262626"/>
                </a:solidFill>
              </a:rPr>
              <a:t>odularity</a:t>
            </a:r>
            <a:r>
              <a:rPr lang="zh-CN" sz="2000" b="1">
                <a:solidFill>
                  <a:srgbClr val="262626"/>
                </a:solidFill>
              </a:rPr>
              <a:t>” to evaluate the community quality.</a:t>
            </a:r>
            <a:endParaRPr sz="2000" b="1">
              <a:solidFill>
                <a:srgbClr val="262626"/>
              </a:solidFill>
            </a:endParaRPr>
          </a:p>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Find partitions that optimize modularity on the current graph.</a:t>
            </a:r>
            <a:endParaRPr sz="2000" b="1">
              <a:solidFill>
                <a:srgbClr val="262626"/>
              </a:solidFill>
            </a:endParaRPr>
          </a:p>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Aggregate nodes in the same partition into one node, and repeat the previous process.</a:t>
            </a:r>
            <a:endParaRPr sz="2000" b="1">
              <a:solidFill>
                <a:srgbClr val="262626"/>
              </a:solidFill>
            </a:endParaRPr>
          </a:p>
        </p:txBody>
      </p:sp>
      <p:pic>
        <p:nvPicPr>
          <p:cNvPr id="411" name="Google Shape;411;g5dede3a563_0_48"/>
          <p:cNvPicPr preferRelativeResize="0"/>
          <p:nvPr/>
        </p:nvPicPr>
        <p:blipFill>
          <a:blip r:embed="rId1"/>
          <a:stretch>
            <a:fillRect/>
          </a:stretch>
        </p:blipFill>
        <p:spPr>
          <a:xfrm>
            <a:off x="3811725" y="1567783"/>
            <a:ext cx="4492325" cy="33727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415" name="Shape 415"/>
        <p:cNvGrpSpPr/>
        <p:nvPr/>
      </p:nvGrpSpPr>
      <p:grpSpPr>
        <a:xfrm>
          <a:off x="0" y="0"/>
          <a:ext cx="0" cy="0"/>
          <a:chOff x="0" y="0"/>
          <a:chExt cx="0" cy="0"/>
        </a:xfrm>
      </p:grpSpPr>
      <p:grpSp>
        <p:nvGrpSpPr>
          <p:cNvPr id="416" name="Google Shape;416;g5dede3a563_0_64"/>
          <p:cNvGrpSpPr/>
          <p:nvPr/>
        </p:nvGrpSpPr>
        <p:grpSpPr>
          <a:xfrm>
            <a:off x="4165600" y="277508"/>
            <a:ext cx="3860700" cy="829800"/>
            <a:chOff x="4165600" y="226708"/>
            <a:chExt cx="3860700" cy="829800"/>
          </a:xfrm>
        </p:grpSpPr>
        <p:sp>
          <p:nvSpPr>
            <p:cNvPr id="417" name="Google Shape;417;g5dede3a563_0_64"/>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a:solidFill>
                    <a:srgbClr val="161C4A"/>
                  </a:solidFill>
                </a:rPr>
                <a:t>Algorithm</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418" name="Google Shape;418;g5dede3a563_0_64"/>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419" name="Google Shape;419;g5dede3a563_0_64"/>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420" name="Google Shape;420;g5dede3a563_0_64"/>
          <p:cNvSpPr txBox="1"/>
          <p:nvPr/>
        </p:nvSpPr>
        <p:spPr>
          <a:xfrm>
            <a:off x="692275" y="1107300"/>
            <a:ext cx="6702600" cy="8364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3000" b="1">
                <a:solidFill>
                  <a:srgbClr val="262626"/>
                </a:solidFill>
              </a:rPr>
              <a:t>Experiments</a:t>
            </a:r>
            <a:endParaRPr sz="3000" b="1">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421" name="Google Shape;421;g5dede3a563_0_64"/>
          <p:cNvSpPr txBox="1"/>
          <p:nvPr/>
        </p:nvSpPr>
        <p:spPr>
          <a:xfrm>
            <a:off x="1347100" y="1943700"/>
            <a:ext cx="10105200" cy="10701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Char char="●"/>
            </a:pPr>
            <a:r>
              <a:rPr lang="zh-CN" sz="2400" b="1">
                <a:solidFill>
                  <a:srgbClr val="262626"/>
                </a:solidFill>
              </a:rPr>
              <a:t>Our goal is to find the best community partitions, and we evaluate the communities by modularity, also manually.</a:t>
            </a:r>
            <a:endParaRPr sz="2400" b="1">
              <a:solidFill>
                <a:srgbClr val="262626"/>
              </a:solidFill>
            </a:endParaRPr>
          </a:p>
          <a:p>
            <a:pPr marL="457200" marR="0" lvl="0" indent="0" algn="l" rtl="0">
              <a:lnSpc>
                <a:spcPct val="115000"/>
              </a:lnSpc>
              <a:spcBef>
                <a:spcPts val="0"/>
              </a:spcBef>
              <a:spcAft>
                <a:spcPts val="0"/>
              </a:spcAft>
              <a:buNone/>
            </a:pPr>
            <a:endParaRPr sz="2400" b="1">
              <a:solidFill>
                <a:srgbClr val="262626"/>
              </a:solidFill>
            </a:endParaRPr>
          </a:p>
          <a:p>
            <a:pPr marL="457200" marR="0" lvl="0" indent="-381000" algn="l" rtl="0">
              <a:lnSpc>
                <a:spcPct val="115000"/>
              </a:lnSpc>
              <a:spcBef>
                <a:spcPts val="0"/>
              </a:spcBef>
              <a:spcAft>
                <a:spcPts val="0"/>
              </a:spcAft>
              <a:buClr>
                <a:srgbClr val="262626"/>
              </a:buClr>
              <a:buSzPts val="2400"/>
              <a:buChar char="●"/>
            </a:pPr>
            <a:r>
              <a:rPr lang="zh-CN" sz="2400" b="1">
                <a:solidFill>
                  <a:srgbClr val="262626"/>
                </a:solidFill>
              </a:rPr>
              <a:t>We ran all three algorithms on three data sets.</a:t>
            </a:r>
            <a:endParaRPr sz="2400" b="1">
              <a:solidFill>
                <a:srgbClr val="262626"/>
              </a:solidFill>
            </a:endParaRPr>
          </a:p>
          <a:p>
            <a:pPr marL="0" marR="0" lvl="0" indent="0" algn="l" rtl="0">
              <a:lnSpc>
                <a:spcPct val="115000"/>
              </a:lnSpc>
              <a:spcBef>
                <a:spcPts val="0"/>
              </a:spcBef>
              <a:spcAft>
                <a:spcPts val="0"/>
              </a:spcAft>
              <a:buNone/>
            </a:pPr>
            <a:endParaRPr sz="2400" b="1">
              <a:solidFill>
                <a:srgbClr val="262626"/>
              </a:solidFill>
            </a:endParaRPr>
          </a:p>
          <a:p>
            <a:pPr marL="457200" marR="0" lvl="0" indent="-381000" algn="l" rtl="0">
              <a:lnSpc>
                <a:spcPct val="115000"/>
              </a:lnSpc>
              <a:spcBef>
                <a:spcPts val="0"/>
              </a:spcBef>
              <a:spcAft>
                <a:spcPts val="0"/>
              </a:spcAft>
              <a:buClr>
                <a:srgbClr val="262626"/>
              </a:buClr>
              <a:buSzPts val="2400"/>
              <a:buChar char="●"/>
            </a:pPr>
            <a:r>
              <a:rPr lang="zh-CN" sz="2400" b="1">
                <a:solidFill>
                  <a:srgbClr val="262626"/>
                </a:solidFill>
              </a:rPr>
              <a:t>We tried a series of thresholds to eliminate edges, and the parameters which can maximize modularity are used.</a:t>
            </a:r>
            <a:endParaRPr sz="2400" b="1">
              <a:solidFill>
                <a:srgbClr val="262626"/>
              </a:solidFill>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25" name="Shape 425"/>
        <p:cNvGrpSpPr/>
        <p:nvPr/>
      </p:nvGrpSpPr>
      <p:grpSpPr>
        <a:xfrm>
          <a:off x="0" y="0"/>
          <a:ext cx="0" cy="0"/>
          <a:chOff x="0" y="0"/>
          <a:chExt cx="0" cy="0"/>
        </a:xfrm>
      </p:grpSpPr>
      <p:grpSp>
        <p:nvGrpSpPr>
          <p:cNvPr id="426" name="Google Shape;426;g5dede3a563_0_74"/>
          <p:cNvGrpSpPr/>
          <p:nvPr/>
        </p:nvGrpSpPr>
        <p:grpSpPr>
          <a:xfrm>
            <a:off x="4165600" y="277508"/>
            <a:ext cx="3860700" cy="829800"/>
            <a:chOff x="4165600" y="226708"/>
            <a:chExt cx="3860700" cy="829800"/>
          </a:xfrm>
        </p:grpSpPr>
        <p:sp>
          <p:nvSpPr>
            <p:cNvPr id="427" name="Google Shape;427;g5dede3a563_0_74"/>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a:solidFill>
                    <a:srgbClr val="161C4A"/>
                  </a:solidFill>
                </a:rPr>
                <a:t>Algorithm</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428" name="Google Shape;428;g5dede3a563_0_74"/>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429" name="Google Shape;429;g5dede3a563_0_74"/>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430" name="Google Shape;430;g5dede3a563_0_74"/>
          <p:cNvSpPr txBox="1"/>
          <p:nvPr/>
        </p:nvSpPr>
        <p:spPr>
          <a:xfrm>
            <a:off x="692275" y="650100"/>
            <a:ext cx="9300000" cy="8364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2400" b="1">
                <a:solidFill>
                  <a:srgbClr val="262626"/>
                </a:solidFill>
              </a:rPr>
              <a:t>Top 50&amp;100 soccer players with the highest salary</a:t>
            </a:r>
            <a:endParaRPr sz="2400" b="1">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431" name="Google Shape;431;g5dede3a563_0_74"/>
          <p:cNvSpPr txBox="1"/>
          <p:nvPr/>
        </p:nvSpPr>
        <p:spPr>
          <a:xfrm>
            <a:off x="1427475" y="5383450"/>
            <a:ext cx="10002900" cy="1791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The data sets contains all kinds of soccer players.</a:t>
            </a:r>
            <a:endParaRPr sz="2000" b="1">
              <a:solidFill>
                <a:srgbClr val="262626"/>
              </a:solidFill>
            </a:endParaRPr>
          </a:p>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Almost all players have many other players connected by edges.</a:t>
            </a:r>
            <a:endParaRPr sz="2000" b="1">
              <a:solidFill>
                <a:srgbClr val="262626"/>
              </a:solidFill>
            </a:endParaRPr>
          </a:p>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The modularities of the three algorithms do not have large differences, Louvain is slightly better in most cases. </a:t>
            </a:r>
            <a:endParaRPr sz="2000" b="1">
              <a:solidFill>
                <a:srgbClr val="262626"/>
              </a:solidFill>
            </a:endParaRPr>
          </a:p>
        </p:txBody>
      </p:sp>
      <p:pic>
        <p:nvPicPr>
          <p:cNvPr id="432" name="Google Shape;432;g5dede3a563_0_74"/>
          <p:cNvPicPr preferRelativeResize="0"/>
          <p:nvPr/>
        </p:nvPicPr>
        <p:blipFill>
          <a:blip r:embed="rId1"/>
          <a:stretch>
            <a:fillRect/>
          </a:stretch>
        </p:blipFill>
        <p:spPr>
          <a:xfrm>
            <a:off x="1157000" y="1107300"/>
            <a:ext cx="4388325" cy="4388325"/>
          </a:xfrm>
          <a:prstGeom prst="rect">
            <a:avLst/>
          </a:prstGeom>
          <a:noFill/>
          <a:ln>
            <a:noFill/>
          </a:ln>
        </p:spPr>
      </p:pic>
      <p:pic>
        <p:nvPicPr>
          <p:cNvPr id="433" name="Google Shape;433;g5dede3a563_0_74"/>
          <p:cNvPicPr preferRelativeResize="0"/>
          <p:nvPr/>
        </p:nvPicPr>
        <p:blipFill>
          <a:blip r:embed="rId2"/>
          <a:stretch>
            <a:fillRect/>
          </a:stretch>
        </p:blipFill>
        <p:spPr>
          <a:xfrm>
            <a:off x="6233525" y="1107300"/>
            <a:ext cx="4276149" cy="427614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37" name="Shape 437"/>
        <p:cNvGrpSpPr/>
        <p:nvPr/>
      </p:nvGrpSpPr>
      <p:grpSpPr>
        <a:xfrm>
          <a:off x="0" y="0"/>
          <a:ext cx="0" cy="0"/>
          <a:chOff x="0" y="0"/>
          <a:chExt cx="0" cy="0"/>
        </a:xfrm>
      </p:grpSpPr>
      <p:grpSp>
        <p:nvGrpSpPr>
          <p:cNvPr id="438" name="Google Shape;438;g5dede3a563_0_87"/>
          <p:cNvGrpSpPr/>
          <p:nvPr/>
        </p:nvGrpSpPr>
        <p:grpSpPr>
          <a:xfrm>
            <a:off x="4165600" y="277508"/>
            <a:ext cx="3860700" cy="829800"/>
            <a:chOff x="4165600" y="226708"/>
            <a:chExt cx="3860700" cy="829800"/>
          </a:xfrm>
        </p:grpSpPr>
        <p:sp>
          <p:nvSpPr>
            <p:cNvPr id="439" name="Google Shape;439;g5dede3a563_0_87"/>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a:solidFill>
                    <a:srgbClr val="161C4A"/>
                  </a:solidFill>
                </a:rPr>
                <a:t>Algorithm</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440" name="Google Shape;440;g5dede3a563_0_87"/>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441" name="Google Shape;441;g5dede3a563_0_87"/>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442" name="Google Shape;442;g5dede3a563_0_87"/>
          <p:cNvSpPr txBox="1"/>
          <p:nvPr/>
        </p:nvSpPr>
        <p:spPr>
          <a:xfrm>
            <a:off x="692275" y="650100"/>
            <a:ext cx="9300000" cy="8364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2400" b="1">
                <a:solidFill>
                  <a:srgbClr val="262626"/>
                </a:solidFill>
              </a:rPr>
              <a:t>Top 100 soccer players with the highest salary</a:t>
            </a:r>
            <a:endParaRPr sz="2400" b="1">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443" name="Google Shape;443;g5dede3a563_0_87"/>
          <p:cNvSpPr txBox="1"/>
          <p:nvPr/>
        </p:nvSpPr>
        <p:spPr>
          <a:xfrm>
            <a:off x="3911425" y="5514100"/>
            <a:ext cx="10002900" cy="17913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zh-CN" sz="2400" b="1">
                <a:solidFill>
                  <a:srgbClr val="262626"/>
                </a:solidFill>
              </a:rPr>
              <a:t>They are almost the same!</a:t>
            </a:r>
            <a:endParaRPr sz="2400" b="1">
              <a:solidFill>
                <a:srgbClr val="262626"/>
              </a:solidFill>
            </a:endParaRPr>
          </a:p>
        </p:txBody>
      </p:sp>
      <p:sp>
        <p:nvSpPr>
          <p:cNvPr id="444" name="Google Shape;444;g5dede3a563_0_87"/>
          <p:cNvSpPr txBox="1"/>
          <p:nvPr/>
        </p:nvSpPr>
        <p:spPr>
          <a:xfrm>
            <a:off x="317725" y="4914650"/>
            <a:ext cx="39150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GN, threshold percentage=0.12, R=3.0, E=3</a:t>
            </a:r>
            <a:endParaRPr lang="zh-CN"/>
          </a:p>
        </p:txBody>
      </p:sp>
      <p:pic>
        <p:nvPicPr>
          <p:cNvPr id="445" name="Google Shape;445;g5dede3a563_0_87"/>
          <p:cNvPicPr preferRelativeResize="0"/>
          <p:nvPr/>
        </p:nvPicPr>
        <p:blipFill>
          <a:blip r:embed="rId1"/>
          <a:stretch>
            <a:fillRect/>
          </a:stretch>
        </p:blipFill>
        <p:spPr>
          <a:xfrm>
            <a:off x="143600" y="1290675"/>
            <a:ext cx="3623995" cy="3592150"/>
          </a:xfrm>
          <a:prstGeom prst="rect">
            <a:avLst/>
          </a:prstGeom>
          <a:noFill/>
          <a:ln>
            <a:noFill/>
          </a:ln>
        </p:spPr>
      </p:pic>
      <p:pic>
        <p:nvPicPr>
          <p:cNvPr id="446" name="Google Shape;446;g5dede3a563_0_87"/>
          <p:cNvPicPr preferRelativeResize="0"/>
          <p:nvPr/>
        </p:nvPicPr>
        <p:blipFill>
          <a:blip r:embed="rId2"/>
          <a:stretch>
            <a:fillRect/>
          </a:stretch>
        </p:blipFill>
        <p:spPr>
          <a:xfrm>
            <a:off x="4438700" y="1322500"/>
            <a:ext cx="3730057" cy="3592150"/>
          </a:xfrm>
          <a:prstGeom prst="rect">
            <a:avLst/>
          </a:prstGeom>
          <a:noFill/>
          <a:ln>
            <a:noFill/>
          </a:ln>
        </p:spPr>
      </p:pic>
      <p:sp>
        <p:nvSpPr>
          <p:cNvPr id="447" name="Google Shape;447;g5dede3a563_0_87"/>
          <p:cNvSpPr txBox="1"/>
          <p:nvPr/>
        </p:nvSpPr>
        <p:spPr>
          <a:xfrm>
            <a:off x="4438700" y="4914650"/>
            <a:ext cx="39150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Louvain algorithm</a:t>
            </a:r>
            <a:r>
              <a:rPr lang="zh-CN"/>
              <a:t>, threshold percentage=0.12</a:t>
            </a:r>
            <a:endParaRPr lang="zh-CN"/>
          </a:p>
        </p:txBody>
      </p:sp>
      <p:pic>
        <p:nvPicPr>
          <p:cNvPr id="448" name="Google Shape;448;g5dede3a563_0_87"/>
          <p:cNvPicPr preferRelativeResize="0"/>
          <p:nvPr/>
        </p:nvPicPr>
        <p:blipFill>
          <a:blip r:embed="rId3"/>
          <a:stretch>
            <a:fillRect/>
          </a:stretch>
        </p:blipFill>
        <p:spPr>
          <a:xfrm>
            <a:off x="8405940" y="1486500"/>
            <a:ext cx="3593485" cy="3428151"/>
          </a:xfrm>
          <a:prstGeom prst="rect">
            <a:avLst/>
          </a:prstGeom>
          <a:noFill/>
          <a:ln>
            <a:noFill/>
          </a:ln>
        </p:spPr>
      </p:pic>
      <p:sp>
        <p:nvSpPr>
          <p:cNvPr id="449" name="Google Shape;449;g5dede3a563_0_87"/>
          <p:cNvSpPr txBox="1"/>
          <p:nvPr/>
        </p:nvSpPr>
        <p:spPr>
          <a:xfrm>
            <a:off x="8486288" y="4914650"/>
            <a:ext cx="39150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Markov cluster</a:t>
            </a:r>
            <a:r>
              <a:rPr lang="zh-CN"/>
              <a:t>, threshold percentage=0.12</a:t>
            </a:r>
            <a:endParaRPr lang="zh-CN"/>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53" name="Shape 453"/>
        <p:cNvGrpSpPr/>
        <p:nvPr/>
      </p:nvGrpSpPr>
      <p:grpSpPr>
        <a:xfrm>
          <a:off x="0" y="0"/>
          <a:ext cx="0" cy="0"/>
          <a:chOff x="0" y="0"/>
          <a:chExt cx="0" cy="0"/>
        </a:xfrm>
      </p:grpSpPr>
      <p:grpSp>
        <p:nvGrpSpPr>
          <p:cNvPr id="454" name="Google Shape;454;g5dede3a563_0_121"/>
          <p:cNvGrpSpPr/>
          <p:nvPr/>
        </p:nvGrpSpPr>
        <p:grpSpPr>
          <a:xfrm>
            <a:off x="4165600" y="277508"/>
            <a:ext cx="3860700" cy="829800"/>
            <a:chOff x="4165600" y="226708"/>
            <a:chExt cx="3860700" cy="829800"/>
          </a:xfrm>
        </p:grpSpPr>
        <p:sp>
          <p:nvSpPr>
            <p:cNvPr id="455" name="Google Shape;455;g5dede3a563_0_121"/>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a:solidFill>
                    <a:srgbClr val="161C4A"/>
                  </a:solidFill>
                </a:rPr>
                <a:t>Algorithm</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456" name="Google Shape;456;g5dede3a563_0_121"/>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457" name="Google Shape;457;g5dede3a563_0_121"/>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458" name="Google Shape;458;g5dede3a563_0_121"/>
          <p:cNvSpPr txBox="1"/>
          <p:nvPr/>
        </p:nvSpPr>
        <p:spPr>
          <a:xfrm>
            <a:off x="692275" y="650100"/>
            <a:ext cx="9300000" cy="8364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2400" b="1">
                <a:solidFill>
                  <a:srgbClr val="262626"/>
                </a:solidFill>
              </a:rPr>
              <a:t>Famous strikers</a:t>
            </a:r>
            <a:r>
              <a:rPr lang="zh-CN" sz="2400" b="1">
                <a:solidFill>
                  <a:srgbClr val="262626"/>
                </a:solidFill>
              </a:rPr>
              <a:t> soccer players</a:t>
            </a:r>
            <a:endParaRPr sz="2400" b="1">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459" name="Google Shape;459;g5dede3a563_0_121"/>
          <p:cNvSpPr txBox="1"/>
          <p:nvPr/>
        </p:nvSpPr>
        <p:spPr>
          <a:xfrm>
            <a:off x="1427475" y="5383450"/>
            <a:ext cx="10002900" cy="1791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The data set contains strikers </a:t>
            </a:r>
            <a:r>
              <a:rPr lang="en-US" altLang="zh-CN" sz="2000" b="1">
                <a:solidFill>
                  <a:srgbClr val="262626"/>
                </a:solidFill>
              </a:rPr>
              <a:t>from</a:t>
            </a:r>
            <a:r>
              <a:rPr lang="zh-CN" sz="2000" b="1">
                <a:solidFill>
                  <a:srgbClr val="262626"/>
                </a:solidFill>
              </a:rPr>
              <a:t> a community in previous data set.</a:t>
            </a:r>
            <a:endParaRPr sz="2000" b="1">
              <a:solidFill>
                <a:srgbClr val="262626"/>
              </a:solidFill>
            </a:endParaRPr>
          </a:p>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Some of the players have very few similar players.</a:t>
            </a:r>
            <a:endParaRPr sz="2000" b="1">
              <a:solidFill>
                <a:srgbClr val="262626"/>
              </a:solidFill>
            </a:endParaRPr>
          </a:p>
          <a:p>
            <a:pPr marL="457200" marR="0" lvl="0" indent="-355600" algn="l" rtl="0">
              <a:lnSpc>
                <a:spcPct val="100000"/>
              </a:lnSpc>
              <a:spcBef>
                <a:spcPts val="0"/>
              </a:spcBef>
              <a:spcAft>
                <a:spcPts val="0"/>
              </a:spcAft>
              <a:buClr>
                <a:srgbClr val="262626"/>
              </a:buClr>
              <a:buSzPts val="2000"/>
              <a:buChar char="●"/>
            </a:pPr>
            <a:r>
              <a:rPr lang="zh-CN" sz="2000" b="1">
                <a:solidFill>
                  <a:srgbClr val="262626"/>
                </a:solidFill>
              </a:rPr>
              <a:t>Louvain </a:t>
            </a:r>
            <a:r>
              <a:rPr lang="zh-CN" sz="2000" b="1">
                <a:solidFill>
                  <a:srgbClr val="262626"/>
                </a:solidFill>
              </a:rPr>
              <a:t>basically defeated the two other algorithms with much higher modularities.</a:t>
            </a:r>
            <a:endParaRPr sz="2000" b="1">
              <a:solidFill>
                <a:srgbClr val="262626"/>
              </a:solidFill>
            </a:endParaRPr>
          </a:p>
        </p:txBody>
      </p:sp>
      <p:pic>
        <p:nvPicPr>
          <p:cNvPr id="460" name="Google Shape;460;g5dede3a563_0_121"/>
          <p:cNvPicPr preferRelativeResize="0"/>
          <p:nvPr/>
        </p:nvPicPr>
        <p:blipFill>
          <a:blip r:embed="rId1"/>
          <a:stretch>
            <a:fillRect/>
          </a:stretch>
        </p:blipFill>
        <p:spPr>
          <a:xfrm>
            <a:off x="3688550" y="1107300"/>
            <a:ext cx="4397850" cy="43978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grpSp>
        <p:nvGrpSpPr>
          <p:cNvPr id="465" name="Google Shape;465;g5dede3a563_0_106"/>
          <p:cNvGrpSpPr/>
          <p:nvPr/>
        </p:nvGrpSpPr>
        <p:grpSpPr>
          <a:xfrm>
            <a:off x="4165600" y="277508"/>
            <a:ext cx="3860700" cy="829800"/>
            <a:chOff x="4165600" y="226708"/>
            <a:chExt cx="3860700" cy="829800"/>
          </a:xfrm>
        </p:grpSpPr>
        <p:sp>
          <p:nvSpPr>
            <p:cNvPr id="466" name="Google Shape;466;g5dede3a563_0_106"/>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a:solidFill>
                    <a:srgbClr val="161C4A"/>
                  </a:solidFill>
                </a:rPr>
                <a:t>Algorithm</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467" name="Google Shape;467;g5dede3a563_0_106"/>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468" name="Google Shape;468;g5dede3a563_0_106"/>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469" name="Google Shape;469;g5dede3a563_0_106"/>
          <p:cNvSpPr txBox="1"/>
          <p:nvPr/>
        </p:nvSpPr>
        <p:spPr>
          <a:xfrm>
            <a:off x="692275" y="650100"/>
            <a:ext cx="9300000" cy="8364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panose="020B0604020202020204"/>
              <a:buNone/>
            </a:pPr>
            <a:r>
              <a:rPr lang="zh-CN" sz="2400" b="1">
                <a:solidFill>
                  <a:srgbClr val="262626"/>
                </a:solidFill>
              </a:rPr>
              <a:t>Famous strikers soccer players</a:t>
            </a:r>
            <a:endParaRPr sz="2400" b="1">
              <a:solidFill>
                <a:schemeClr val="dk1"/>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2400" b="1">
              <a:solidFill>
                <a:srgbClr val="262626"/>
              </a:solidFill>
            </a:endParaRPr>
          </a:p>
        </p:txBody>
      </p:sp>
      <p:sp>
        <p:nvSpPr>
          <p:cNvPr id="470" name="Google Shape;470;g5dede3a563_0_106"/>
          <p:cNvSpPr txBox="1"/>
          <p:nvPr/>
        </p:nvSpPr>
        <p:spPr>
          <a:xfrm>
            <a:off x="3911425" y="5514100"/>
            <a:ext cx="10002900" cy="17913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endParaRPr sz="2400" b="1">
              <a:solidFill>
                <a:srgbClr val="262626"/>
              </a:solidFill>
            </a:endParaRPr>
          </a:p>
        </p:txBody>
      </p:sp>
      <p:sp>
        <p:nvSpPr>
          <p:cNvPr id="471" name="Google Shape;471;g5dede3a563_0_106"/>
          <p:cNvSpPr txBox="1"/>
          <p:nvPr/>
        </p:nvSpPr>
        <p:spPr>
          <a:xfrm>
            <a:off x="317725" y="4914650"/>
            <a:ext cx="39150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GN, threshold percentage=0.12, R=2.5, E=2</a:t>
            </a:r>
            <a:endParaRPr lang="zh-CN"/>
          </a:p>
        </p:txBody>
      </p:sp>
      <p:sp>
        <p:nvSpPr>
          <p:cNvPr id="472" name="Google Shape;472;g5dede3a563_0_106"/>
          <p:cNvSpPr txBox="1"/>
          <p:nvPr/>
        </p:nvSpPr>
        <p:spPr>
          <a:xfrm>
            <a:off x="4152750" y="4914650"/>
            <a:ext cx="43335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t>Louvain algorithm, threshold percentage=0.12</a:t>
            </a:r>
            <a:endParaRPr b="1"/>
          </a:p>
        </p:txBody>
      </p:sp>
      <p:sp>
        <p:nvSpPr>
          <p:cNvPr id="473" name="Google Shape;473;g5dede3a563_0_106"/>
          <p:cNvSpPr txBox="1"/>
          <p:nvPr/>
        </p:nvSpPr>
        <p:spPr>
          <a:xfrm>
            <a:off x="8486288" y="4914650"/>
            <a:ext cx="39150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Markov cluster, threshold percentage=0.12</a:t>
            </a:r>
            <a:endParaRPr lang="zh-CN"/>
          </a:p>
        </p:txBody>
      </p:sp>
      <p:pic>
        <p:nvPicPr>
          <p:cNvPr id="474" name="Google Shape;474;g5dede3a563_0_106"/>
          <p:cNvPicPr preferRelativeResize="0"/>
          <p:nvPr/>
        </p:nvPicPr>
        <p:blipFill>
          <a:blip r:embed="rId1"/>
          <a:stretch>
            <a:fillRect/>
          </a:stretch>
        </p:blipFill>
        <p:spPr>
          <a:xfrm>
            <a:off x="152400" y="1638900"/>
            <a:ext cx="4133900" cy="3058283"/>
          </a:xfrm>
          <a:prstGeom prst="rect">
            <a:avLst/>
          </a:prstGeom>
          <a:noFill/>
          <a:ln>
            <a:noFill/>
          </a:ln>
        </p:spPr>
      </p:pic>
      <p:pic>
        <p:nvPicPr>
          <p:cNvPr id="475" name="Google Shape;475;g5dede3a563_0_106"/>
          <p:cNvPicPr preferRelativeResize="0"/>
          <p:nvPr/>
        </p:nvPicPr>
        <p:blipFill>
          <a:blip r:embed="rId2"/>
          <a:stretch>
            <a:fillRect/>
          </a:stretch>
        </p:blipFill>
        <p:spPr>
          <a:xfrm>
            <a:off x="4732813" y="1183500"/>
            <a:ext cx="3226627" cy="3654950"/>
          </a:xfrm>
          <a:prstGeom prst="rect">
            <a:avLst/>
          </a:prstGeom>
          <a:noFill/>
          <a:ln>
            <a:noFill/>
          </a:ln>
        </p:spPr>
      </p:pic>
      <p:pic>
        <p:nvPicPr>
          <p:cNvPr id="476" name="Google Shape;476;g5dede3a563_0_106"/>
          <p:cNvPicPr preferRelativeResize="0"/>
          <p:nvPr/>
        </p:nvPicPr>
        <p:blipFill>
          <a:blip r:embed="rId3"/>
          <a:stretch>
            <a:fillRect/>
          </a:stretch>
        </p:blipFill>
        <p:spPr>
          <a:xfrm>
            <a:off x="8227325" y="1218675"/>
            <a:ext cx="3860699" cy="3664129"/>
          </a:xfrm>
          <a:prstGeom prst="rect">
            <a:avLst/>
          </a:prstGeom>
          <a:noFill/>
          <a:ln>
            <a:noFill/>
          </a:ln>
        </p:spPr>
      </p:pic>
      <p:sp>
        <p:nvSpPr>
          <p:cNvPr id="477" name="Google Shape;477;g5dede3a563_0_106"/>
          <p:cNvSpPr txBox="1"/>
          <p:nvPr/>
        </p:nvSpPr>
        <p:spPr>
          <a:xfrm>
            <a:off x="462300" y="5420150"/>
            <a:ext cx="11428500" cy="17913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zh-CN" sz="2400" b="1">
                <a:solidFill>
                  <a:srgbClr val="262626"/>
                </a:solidFill>
              </a:rPr>
              <a:t>We can see partitions with higher modularity are also more meaningful communities, without small single node communities.</a:t>
            </a:r>
            <a:endParaRPr sz="2400" b="1">
              <a:solidFill>
                <a:srgbClr val="262626"/>
              </a:solidFill>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481" name="Shape 481"/>
        <p:cNvGrpSpPr/>
        <p:nvPr/>
      </p:nvGrpSpPr>
      <p:grpSpPr>
        <a:xfrm>
          <a:off x="0" y="0"/>
          <a:ext cx="0" cy="0"/>
          <a:chOff x="0" y="0"/>
          <a:chExt cx="0" cy="0"/>
        </a:xfrm>
      </p:grpSpPr>
      <p:grpSp>
        <p:nvGrpSpPr>
          <p:cNvPr id="482" name="Google Shape;482;g5dede3a563_0_149"/>
          <p:cNvGrpSpPr/>
          <p:nvPr/>
        </p:nvGrpSpPr>
        <p:grpSpPr>
          <a:xfrm>
            <a:off x="4165600" y="277508"/>
            <a:ext cx="3860700" cy="829800"/>
            <a:chOff x="4165600" y="226708"/>
            <a:chExt cx="3860700" cy="829800"/>
          </a:xfrm>
        </p:grpSpPr>
        <p:sp>
          <p:nvSpPr>
            <p:cNvPr id="483" name="Google Shape;483;g5dede3a563_0_149"/>
            <p:cNvSpPr txBox="1"/>
            <p:nvPr/>
          </p:nvSpPr>
          <p:spPr>
            <a:xfrm>
              <a:off x="4165600" y="226708"/>
              <a:ext cx="3860700" cy="82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a:solidFill>
                    <a:srgbClr val="161C4A"/>
                  </a:solidFill>
                </a:rPr>
                <a:t>Algorithm</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484" name="Google Shape;484;g5dede3a563_0_149"/>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485" name="Google Shape;485;g5dede3a563_0_149"/>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sp>
        <p:nvSpPr>
          <p:cNvPr id="486" name="Google Shape;486;g5dede3a563_0_149"/>
          <p:cNvSpPr txBox="1"/>
          <p:nvPr/>
        </p:nvSpPr>
        <p:spPr>
          <a:xfrm>
            <a:off x="692275" y="1107300"/>
            <a:ext cx="6702600" cy="8364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3000" b="1">
                <a:solidFill>
                  <a:srgbClr val="262626"/>
                </a:solidFill>
              </a:rPr>
              <a:t>Conclusions</a:t>
            </a:r>
            <a:endParaRPr sz="3000" b="1">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487" name="Google Shape;487;g5dede3a563_0_149"/>
          <p:cNvSpPr txBox="1"/>
          <p:nvPr/>
        </p:nvSpPr>
        <p:spPr>
          <a:xfrm>
            <a:off x="1347100" y="1943700"/>
            <a:ext cx="10105200" cy="10701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Char char="●"/>
            </a:pPr>
            <a:r>
              <a:rPr lang="zh-CN" sz="2400" b="1">
                <a:solidFill>
                  <a:srgbClr val="262626"/>
                </a:solidFill>
              </a:rPr>
              <a:t>The performances of the three community detection algorithms on a relatively random and large data set (top salary data set) is about the same.</a:t>
            </a:r>
            <a:endParaRPr sz="2400" b="1">
              <a:solidFill>
                <a:srgbClr val="262626"/>
              </a:solidFill>
            </a:endParaRPr>
          </a:p>
          <a:p>
            <a:pPr marL="457200" marR="0" lvl="0" indent="-381000" algn="l" rtl="0">
              <a:lnSpc>
                <a:spcPct val="115000"/>
              </a:lnSpc>
              <a:spcBef>
                <a:spcPts val="0"/>
              </a:spcBef>
              <a:spcAft>
                <a:spcPts val="0"/>
              </a:spcAft>
              <a:buClr>
                <a:srgbClr val="262626"/>
              </a:buClr>
              <a:buSzPts val="2400"/>
              <a:buChar char="●"/>
            </a:pPr>
            <a:r>
              <a:rPr lang="zh-CN" sz="2400" b="1">
                <a:solidFill>
                  <a:srgbClr val="262626"/>
                </a:solidFill>
              </a:rPr>
              <a:t>When the graph has some bridges, relatively unique nodes, unbalanced number of edges among nodes, GN and Markov are more likely to produce small communities in the cracks of some large communities.  However, Louvain algorithm still generates balanced partitions. </a:t>
            </a:r>
            <a:endParaRPr sz="2400" b="1">
              <a:solidFill>
                <a:srgbClr val="262626"/>
              </a:solidFill>
            </a:endParaRPr>
          </a:p>
          <a:p>
            <a:pPr marL="457200" marR="0" lvl="0" indent="-381000" algn="l" rtl="0">
              <a:lnSpc>
                <a:spcPct val="115000"/>
              </a:lnSpc>
              <a:spcBef>
                <a:spcPts val="0"/>
              </a:spcBef>
              <a:spcAft>
                <a:spcPts val="0"/>
              </a:spcAft>
              <a:buClr>
                <a:srgbClr val="262626"/>
              </a:buClr>
              <a:buSzPts val="2400"/>
              <a:buChar char="●"/>
            </a:pPr>
            <a:r>
              <a:rPr lang="zh-CN" sz="2400" b="1">
                <a:solidFill>
                  <a:srgbClr val="262626"/>
                </a:solidFill>
              </a:rPr>
              <a:t>As a conclusion, Louvain algorithm produce the best communities evaluated by modularity at most of the time.</a:t>
            </a:r>
            <a:endParaRPr sz="2400" b="1">
              <a:solidFill>
                <a:srgbClr val="262626"/>
              </a:solidFill>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22" name="Shape 22"/>
        <p:cNvGrpSpPr/>
        <p:nvPr/>
      </p:nvGrpSpPr>
      <p:grpSpPr>
        <a:xfrm>
          <a:off x="0" y="0"/>
          <a:ext cx="0" cy="0"/>
          <a:chOff x="0" y="0"/>
          <a:chExt cx="0" cy="0"/>
        </a:xfrm>
      </p:grpSpPr>
      <p:pic>
        <p:nvPicPr>
          <p:cNvPr id="23" name="Google Shape;23;p2"/>
          <p:cNvPicPr preferRelativeResize="0"/>
          <p:nvPr/>
        </p:nvPicPr>
        <p:blipFill rotWithShape="1">
          <a:blip r:embed="rId1"/>
          <a:srcRect/>
          <a:stretch>
            <a:fillRect/>
          </a:stretch>
        </p:blipFill>
        <p:spPr>
          <a:xfrm flipH="1">
            <a:off x="0" y="0"/>
            <a:ext cx="12192000" cy="6858000"/>
          </a:xfrm>
          <a:prstGeom prst="rect">
            <a:avLst/>
          </a:prstGeom>
          <a:noFill/>
          <a:ln>
            <a:noFill/>
          </a:ln>
        </p:spPr>
      </p:pic>
      <p:sp>
        <p:nvSpPr>
          <p:cNvPr id="24" name="Google Shape;24;p2"/>
          <p:cNvSpPr txBox="1"/>
          <p:nvPr/>
        </p:nvSpPr>
        <p:spPr>
          <a:xfrm>
            <a:off x="1730375" y="2025015"/>
            <a:ext cx="2350135" cy="52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0" i="0" u="none" strike="noStrike" cap="none">
                <a:solidFill>
                  <a:schemeClr val="accent4"/>
                </a:solidFill>
                <a:latin typeface="Arial" panose="020B0604020202020204"/>
                <a:ea typeface="Arial" panose="020B0604020202020204"/>
                <a:cs typeface="Arial" panose="020B0604020202020204"/>
                <a:sym typeface="Arial" panose="020B0604020202020204"/>
              </a:rPr>
              <a:t>WORKFLOW</a:t>
            </a:r>
            <a:endParaRPr sz="2800" b="0" i="0" u="none" strike="noStrike" cap="none">
              <a:solidFill>
                <a:schemeClr val="accent4"/>
              </a:solidFill>
              <a:latin typeface="Arial" panose="020B0604020202020204"/>
              <a:ea typeface="Arial" panose="020B0604020202020204"/>
              <a:cs typeface="Arial" panose="020B0604020202020204"/>
              <a:sym typeface="Arial" panose="020B0604020202020204"/>
            </a:endParaRPr>
          </a:p>
        </p:txBody>
      </p:sp>
      <p:pic>
        <p:nvPicPr>
          <p:cNvPr id="3" name="图片 2" descr="workflow"/>
          <p:cNvPicPr>
            <a:picLocks noChangeAspect="1"/>
          </p:cNvPicPr>
          <p:nvPr/>
        </p:nvPicPr>
        <p:blipFill>
          <a:blip r:embed="rId2"/>
          <a:stretch>
            <a:fillRect/>
          </a:stretch>
        </p:blipFill>
        <p:spPr>
          <a:xfrm>
            <a:off x="5771515" y="266065"/>
            <a:ext cx="5657850" cy="6296660"/>
          </a:xfrm>
          <a:prstGeom prst="rect">
            <a:avLst/>
          </a:prstGeom>
        </p:spPr>
      </p:pic>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0915" y="1775460"/>
            <a:ext cx="9335135" cy="922020"/>
          </a:xfrm>
          <a:prstGeom prst="rect">
            <a:avLst/>
          </a:prstGeom>
          <a:noFill/>
        </p:spPr>
        <p:txBody>
          <a:bodyPr wrap="square" rtlCol="0" anchor="t">
            <a:spAutoFit/>
          </a:bodyPr>
          <a:p>
            <a:r>
              <a:rPr lang="en-US" sz="5400">
                <a:solidFill>
                  <a:schemeClr val="accent1"/>
                </a:solidFill>
                <a:sym typeface="Arial" panose="020B0604020202020204"/>
              </a:rPr>
              <a:t>Who can replace C. Ronaldo?</a:t>
            </a:r>
            <a:endParaRPr lang="en-US" altLang="en-US" sz="5400">
              <a:solidFill>
                <a:schemeClr val="accent1"/>
              </a:solidFill>
              <a:sym typeface="Arial" panose="020B0604020202020204"/>
            </a:endParaRPr>
          </a:p>
        </p:txBody>
      </p:sp>
      <p:sp>
        <p:nvSpPr>
          <p:cNvPr id="3" name="文本框 2"/>
          <p:cNvSpPr txBox="1"/>
          <p:nvPr/>
        </p:nvSpPr>
        <p:spPr>
          <a:xfrm>
            <a:off x="1029970" y="3869690"/>
            <a:ext cx="4565650" cy="922020"/>
          </a:xfrm>
          <a:prstGeom prst="rect">
            <a:avLst/>
          </a:prstGeom>
          <a:noFill/>
        </p:spPr>
        <p:txBody>
          <a:bodyPr wrap="none" rtlCol="0">
            <a:spAutoFit/>
          </a:bodyPr>
          <a:p>
            <a:pPr algn="l"/>
            <a:r>
              <a:rPr lang="en-US" altLang="en-US" sz="5400">
                <a:solidFill>
                  <a:schemeClr val="accent1"/>
                </a:solidFill>
                <a:sym typeface="Arial" panose="020B0604020202020204"/>
              </a:rPr>
              <a:t>“Scouts”(</a:t>
            </a:r>
            <a:r>
              <a:rPr lang="zh-CN" altLang="en-US" sz="5400">
                <a:solidFill>
                  <a:schemeClr val="accent1"/>
                </a:solidFill>
                <a:sym typeface="Arial" panose="020B0604020202020204"/>
              </a:rPr>
              <a:t>球探</a:t>
            </a:r>
            <a:r>
              <a:rPr lang="en-US" altLang="en-US" sz="5400">
                <a:solidFill>
                  <a:schemeClr val="accent1"/>
                </a:solidFill>
                <a:sym typeface="Arial" panose="020B0604020202020204"/>
              </a:rPr>
              <a:t>)</a:t>
            </a:r>
            <a:endParaRPr lang="en-US" altLang="en-US" sz="5400">
              <a:solidFill>
                <a:schemeClr val="accent1"/>
              </a:solidFill>
              <a:sym typeface="Arial" panose="020B0604020202020204"/>
            </a:endParaRPr>
          </a:p>
        </p:txBody>
      </p:sp>
      <p:sp>
        <p:nvSpPr>
          <p:cNvPr id="4" name="文本框 3"/>
          <p:cNvSpPr txBox="1"/>
          <p:nvPr/>
        </p:nvSpPr>
        <p:spPr>
          <a:xfrm>
            <a:off x="1029970" y="2854325"/>
            <a:ext cx="3806825" cy="922020"/>
          </a:xfrm>
          <a:prstGeom prst="rect">
            <a:avLst/>
          </a:prstGeom>
          <a:noFill/>
        </p:spPr>
        <p:txBody>
          <a:bodyPr wrap="none" rtlCol="0">
            <a:spAutoFit/>
          </a:bodyPr>
          <a:p>
            <a:pPr algn="l"/>
            <a:r>
              <a:rPr lang="en-US" altLang="en-US" sz="5400">
                <a:solidFill>
                  <a:schemeClr val="accent1"/>
                </a:solidFill>
                <a:sym typeface="Arial" panose="020B0604020202020204"/>
              </a:rPr>
              <a:t>and others?</a:t>
            </a:r>
            <a:endParaRPr lang="en-US" altLang="en-US" sz="5400">
              <a:solidFill>
                <a:schemeClr val="accent1"/>
              </a:solidFill>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pic>
        <p:nvPicPr>
          <p:cNvPr id="388" name="Google Shape;388;p21"/>
          <p:cNvPicPr preferRelativeResize="0"/>
          <p:nvPr/>
        </p:nvPicPr>
        <p:blipFill rotWithShape="1">
          <a:blip r:embed="rId1"/>
          <a:srcRect/>
          <a:stretch>
            <a:fillRect/>
          </a:stretch>
        </p:blipFill>
        <p:spPr>
          <a:xfrm flipH="1">
            <a:off x="0" y="1"/>
            <a:ext cx="12192000" cy="6858000"/>
          </a:xfrm>
          <a:prstGeom prst="rect">
            <a:avLst/>
          </a:prstGeom>
          <a:gradFill>
            <a:gsLst>
              <a:gs pos="0">
                <a:schemeClr val="accent5"/>
              </a:gs>
              <a:gs pos="36000">
                <a:schemeClr val="accent5"/>
              </a:gs>
              <a:gs pos="77000">
                <a:srgbClr val="FFFFFF"/>
              </a:gs>
              <a:gs pos="100000">
                <a:srgbClr val="FFFFFF"/>
              </a:gs>
            </a:gsLst>
            <a:path path="circle">
              <a:fillToRect t="100000" r="100000"/>
            </a:path>
            <a:tileRect l="-100000" b="-100000"/>
          </a:gradFill>
          <a:ln>
            <a:noFill/>
          </a:ln>
        </p:spPr>
      </p:pic>
      <p:sp>
        <p:nvSpPr>
          <p:cNvPr id="389" name="Google Shape;389;p21"/>
          <p:cNvSpPr txBox="1"/>
          <p:nvPr/>
        </p:nvSpPr>
        <p:spPr>
          <a:xfrm>
            <a:off x="2722245" y="2359025"/>
            <a:ext cx="7183120" cy="4275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zh-CN" sz="4800" b="0" i="0" u="none" strike="noStrike" cap="none">
                <a:solidFill>
                  <a:schemeClr val="accent1"/>
                </a:solidFill>
                <a:latin typeface="Arial" panose="020B0604020202020204"/>
                <a:ea typeface="Arial" panose="020B0604020202020204"/>
                <a:cs typeface="Arial" panose="020B0604020202020204"/>
                <a:sym typeface="Arial" panose="020B0604020202020204"/>
              </a:rPr>
              <a:t>Thanks for listening</a:t>
            </a:r>
            <a:r>
              <a:rPr lang="en-US" altLang="zh-CN" sz="4800" b="0" i="0" u="none" strike="noStrike" cap="none">
                <a:solidFill>
                  <a:schemeClr val="accent1"/>
                </a:solidFill>
                <a:latin typeface="Arial" panose="020B0604020202020204"/>
                <a:ea typeface="Arial" panose="020B0604020202020204"/>
                <a:cs typeface="Arial" panose="020B0604020202020204"/>
                <a:sym typeface="Arial" panose="020B0604020202020204"/>
              </a:rPr>
              <a:t>!</a:t>
            </a:r>
            <a:endParaRPr lang="en-US" altLang="zh-CN" sz="4800" b="0" i="0" u="none" strike="noStrike" cap="none">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4800"/>
              <a:buFont typeface="Arial" panose="020B0604020202020204"/>
              <a:buNone/>
            </a:pPr>
            <a:r>
              <a:rPr lang="en-US" altLang="zh-CN" sz="4800" b="0" i="0" u="none" strike="noStrike" cap="none">
                <a:solidFill>
                  <a:schemeClr val="accent1"/>
                </a:solidFill>
                <a:latin typeface="Arial" panose="020B0604020202020204"/>
                <a:ea typeface="Arial" panose="020B0604020202020204"/>
                <a:cs typeface="Arial" panose="020B0604020202020204"/>
                <a:sym typeface="Arial" panose="020B0604020202020204"/>
              </a:rPr>
              <a:t>Q&amp;A</a:t>
            </a:r>
            <a:endParaRPr sz="4800" b="0" i="0" u="none" strike="noStrike" cap="none">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4800"/>
              <a:buFont typeface="Arial" panose="020B0604020202020204"/>
              <a:buNone/>
            </a:pPr>
            <a:endParaRPr sz="4800" b="0" i="0" u="none" strike="noStrike" cap="none">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4800"/>
              <a:buFont typeface="Arial" panose="020B0604020202020204"/>
              <a:buNone/>
            </a:pPr>
            <a:endParaRPr sz="4800" b="0" i="0" u="none" strike="noStrike" cap="none">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4000"/>
              <a:buFont typeface="Arial" panose="020B0604020202020204"/>
              <a:buNone/>
            </a:pPr>
            <a:r>
              <a:rPr lang="zh-CN" sz="4000" b="0" i="0" u="none" strike="noStrike" cap="none">
                <a:solidFill>
                  <a:srgbClr val="8CB0DA"/>
                </a:solidFill>
                <a:latin typeface="Arial" panose="020B0604020202020204"/>
                <a:ea typeface="Arial" panose="020B0604020202020204"/>
                <a:cs typeface="Arial" panose="020B0604020202020204"/>
                <a:sym typeface="Arial" panose="020B0604020202020204"/>
              </a:rPr>
              <a:t>Football Player Management</a:t>
            </a:r>
            <a:endParaRPr sz="4000" b="0" i="0" u="none" strike="noStrike" cap="none">
              <a:solidFill>
                <a:srgbClr val="8CB0DA"/>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4000"/>
              <a:buFont typeface="Arial" panose="020B0604020202020204"/>
              <a:buNone/>
            </a:pPr>
            <a:r>
              <a:rPr lang="zh-CN" sz="4000" b="0" i="0" u="none" strike="noStrike" cap="none">
                <a:solidFill>
                  <a:srgbClr val="8CB0DA"/>
                </a:solidFill>
                <a:latin typeface="Arial" panose="020B0604020202020204"/>
                <a:ea typeface="Arial" panose="020B0604020202020204"/>
                <a:cs typeface="Arial" panose="020B0604020202020204"/>
                <a:sym typeface="Arial" panose="020B0604020202020204"/>
              </a:rPr>
              <a:t>Team 11</a:t>
            </a:r>
            <a:endParaRPr sz="4000" b="0" i="0" u="none" strike="noStrike" cap="none">
              <a:solidFill>
                <a:srgbClr val="8CB0D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3" name="Shape 43"/>
        <p:cNvGrpSpPr/>
        <p:nvPr/>
      </p:nvGrpSpPr>
      <p:grpSpPr>
        <a:xfrm>
          <a:off x="0" y="0"/>
          <a:ext cx="0" cy="0"/>
          <a:chOff x="0" y="0"/>
          <a:chExt cx="0" cy="0"/>
        </a:xfrm>
      </p:grpSpPr>
      <p:pic>
        <p:nvPicPr>
          <p:cNvPr id="44" name="Google Shape;44;p4"/>
          <p:cNvPicPr preferRelativeResize="0"/>
          <p:nvPr/>
        </p:nvPicPr>
        <p:blipFill rotWithShape="1">
          <a:blip r:embed="rId1"/>
          <a:srcRect/>
          <a:stretch>
            <a:fillRect/>
          </a:stretch>
        </p:blipFill>
        <p:spPr>
          <a:xfrm>
            <a:off x="2263775" y="4373880"/>
            <a:ext cx="3752215" cy="2488565"/>
          </a:xfrm>
          <a:prstGeom prst="rect">
            <a:avLst/>
          </a:prstGeom>
          <a:noFill/>
          <a:ln>
            <a:noFill/>
          </a:ln>
        </p:spPr>
      </p:pic>
      <p:grpSp>
        <p:nvGrpSpPr>
          <p:cNvPr id="45" name="Google Shape;45;p4"/>
          <p:cNvGrpSpPr/>
          <p:nvPr/>
        </p:nvGrpSpPr>
        <p:grpSpPr>
          <a:xfrm>
            <a:off x="4165600" y="277508"/>
            <a:ext cx="3860800" cy="459105"/>
            <a:chOff x="4165600" y="226708"/>
            <a:chExt cx="3860800" cy="459105"/>
          </a:xfrm>
        </p:grpSpPr>
        <p:sp>
          <p:nvSpPr>
            <p:cNvPr id="46" name="Google Shape;46;p4"/>
            <p:cNvSpPr txBox="1"/>
            <p:nvPr/>
          </p:nvSpPr>
          <p:spPr>
            <a:xfrm>
              <a:off x="4165600" y="226708"/>
              <a:ext cx="3860800" cy="45910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motivation</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47" name="Google Shape;47;p4"/>
            <p:cNvCxnSpPr/>
            <p:nvPr/>
          </p:nvCxnSpPr>
          <p:spPr>
            <a:xfrm>
              <a:off x="4419600" y="457541"/>
              <a:ext cx="487680" cy="0"/>
            </a:xfrm>
            <a:prstGeom prst="straightConnector1">
              <a:avLst/>
            </a:prstGeom>
            <a:noFill/>
            <a:ln w="12700" cap="flat" cmpd="sng">
              <a:solidFill>
                <a:schemeClr val="accent1"/>
              </a:solidFill>
              <a:prstDash val="solid"/>
              <a:miter lim="800000"/>
              <a:headEnd type="none" w="sm" len="sm"/>
              <a:tailEnd type="none" w="sm" len="sm"/>
            </a:ln>
          </p:spPr>
        </p:cxnSp>
        <p:cxnSp>
          <p:nvCxnSpPr>
            <p:cNvPr id="48" name="Google Shape;48;p4"/>
            <p:cNvCxnSpPr/>
            <p:nvPr/>
          </p:nvCxnSpPr>
          <p:spPr>
            <a:xfrm>
              <a:off x="7231380" y="457541"/>
              <a:ext cx="487680" cy="0"/>
            </a:xfrm>
            <a:prstGeom prst="straightConnector1">
              <a:avLst/>
            </a:prstGeom>
            <a:noFill/>
            <a:ln w="12700" cap="flat" cmpd="sng">
              <a:solidFill>
                <a:schemeClr val="accent1"/>
              </a:solidFill>
              <a:prstDash val="solid"/>
              <a:miter lim="800000"/>
              <a:headEnd type="none" w="sm" len="sm"/>
              <a:tailEnd type="none" w="sm" len="sm"/>
            </a:ln>
          </p:spPr>
        </p:cxnSp>
      </p:grpSp>
      <p:pic>
        <p:nvPicPr>
          <p:cNvPr id="49" name="Google Shape;49;p4"/>
          <p:cNvPicPr preferRelativeResize="0"/>
          <p:nvPr/>
        </p:nvPicPr>
        <p:blipFill rotWithShape="1">
          <a:blip r:embed="rId2"/>
          <a:srcRect/>
          <a:stretch>
            <a:fillRect/>
          </a:stretch>
        </p:blipFill>
        <p:spPr>
          <a:xfrm>
            <a:off x="366395" y="851535"/>
            <a:ext cx="9112250" cy="3867150"/>
          </a:xfrm>
          <a:prstGeom prst="rect">
            <a:avLst/>
          </a:prstGeom>
          <a:noFill/>
          <a:ln>
            <a:noFill/>
          </a:ln>
        </p:spPr>
      </p:pic>
      <p:grpSp>
        <p:nvGrpSpPr>
          <p:cNvPr id="50" name="Google Shape;50;p4"/>
          <p:cNvGrpSpPr/>
          <p:nvPr/>
        </p:nvGrpSpPr>
        <p:grpSpPr>
          <a:xfrm>
            <a:off x="5840730" y="2670810"/>
            <a:ext cx="5942965" cy="4001135"/>
            <a:chOff x="12729" y="2903"/>
            <a:chExt cx="6501" cy="4992"/>
          </a:xfrm>
        </p:grpSpPr>
        <p:sp>
          <p:nvSpPr>
            <p:cNvPr id="51" name="Google Shape;51;p4"/>
            <p:cNvSpPr/>
            <p:nvPr/>
          </p:nvSpPr>
          <p:spPr>
            <a:xfrm>
              <a:off x="12729" y="2903"/>
              <a:ext cx="6469" cy="499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52" name="Google Shape;52;p4"/>
            <p:cNvGrpSpPr/>
            <p:nvPr/>
          </p:nvGrpSpPr>
          <p:grpSpPr>
            <a:xfrm>
              <a:off x="12927" y="3348"/>
              <a:ext cx="6303" cy="4414"/>
              <a:chOff x="12927" y="3348"/>
              <a:chExt cx="6303" cy="4414"/>
            </a:xfrm>
          </p:grpSpPr>
          <p:sp>
            <p:nvSpPr>
              <p:cNvPr id="53" name="Google Shape;53;p4"/>
              <p:cNvSpPr txBox="1"/>
              <p:nvPr/>
            </p:nvSpPr>
            <p:spPr>
              <a:xfrm>
                <a:off x="12927" y="4091"/>
                <a:ext cx="6142" cy="367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For individuals: </a:t>
                </a: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Definitely get comprehensive understanding of their favorite players.</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800"/>
                  </a:spcBef>
                  <a:spcAft>
                    <a:spcPts val="0"/>
                  </a:spcAft>
                  <a:buClr>
                    <a:srgbClr val="000000"/>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For clubs: </a:t>
                </a: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Buy and evaluate their members in an accurate and scientific way.</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800"/>
                  </a:spcBef>
                  <a:spcAft>
                    <a:spcPts val="0"/>
                  </a:spcAft>
                  <a:buClr>
                    <a:srgbClr val="000000"/>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For business:</a:t>
                </a: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 Companies like Prozone and Opta are making huge profit by doing data analysis on players.</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1120"/>
                  </a:spcBef>
                  <a:spcAft>
                    <a:spcPts val="0"/>
                  </a:spcAft>
                  <a:buClr>
                    <a:srgbClr val="000000"/>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For fun: </a:t>
                </a: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PC game </a:t>
                </a:r>
                <a:r>
                  <a:rPr lang="zh-CN" sz="1600" b="0" i="1" u="none" strike="noStrike" cap="none">
                    <a:solidFill>
                      <a:schemeClr val="lt1"/>
                    </a:solidFill>
                    <a:latin typeface="Arial" panose="020B0604020202020204"/>
                    <a:ea typeface="Arial" panose="020B0604020202020204"/>
                    <a:cs typeface="Arial" panose="020B0604020202020204"/>
                    <a:sym typeface="Arial" panose="020B0604020202020204"/>
                  </a:rPr>
                  <a:t>Football Manager</a:t>
                </a: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1120"/>
                  </a:spcBef>
                  <a:spcAft>
                    <a:spcPts val="800"/>
                  </a:spcAft>
                  <a:buClr>
                    <a:srgbClr val="000000"/>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For my team: we have an expert &amp; fanatic about football :P</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54" name="Google Shape;54;p4"/>
              <p:cNvSpPr/>
              <p:nvPr/>
            </p:nvSpPr>
            <p:spPr>
              <a:xfrm>
                <a:off x="12927" y="3348"/>
                <a:ext cx="6303" cy="6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chemeClr val="lt1"/>
                    </a:solidFill>
                    <a:latin typeface="Arial" panose="020B0604020202020204"/>
                    <a:ea typeface="Arial" panose="020B0604020202020204"/>
                    <a:cs typeface="Arial" panose="020B0604020202020204"/>
                    <a:sym typeface="Arial" panose="020B0604020202020204"/>
                  </a:rPr>
                  <a:t>Applying big data analysis?</a:t>
                </a:r>
                <a:endParaRPr sz="24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sp>
        <p:nvSpPr>
          <p:cNvPr id="59" name="Google Shape;59;p5"/>
          <p:cNvSpPr/>
          <p:nvPr/>
        </p:nvSpPr>
        <p:spPr>
          <a:xfrm>
            <a:off x="1202055" y="1371600"/>
            <a:ext cx="1979295" cy="2157730"/>
          </a:xfrm>
          <a:custGeom>
            <a:avLst/>
            <a:gdLst/>
            <a:ahLst/>
            <a:cxnLst/>
            <a:rect l="l" t="t" r="r" b="b"/>
            <a:pathLst>
              <a:path w="1980000" h="2827279" extrusionOk="0">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0" name="Google Shape;60;p5"/>
          <p:cNvSpPr/>
          <p:nvPr/>
        </p:nvSpPr>
        <p:spPr>
          <a:xfrm>
            <a:off x="3564255" y="1371600"/>
            <a:ext cx="5126990" cy="2157730"/>
          </a:xfrm>
          <a:custGeom>
            <a:avLst/>
            <a:gdLst/>
            <a:ahLst/>
            <a:cxnLst/>
            <a:rect l="l" t="t" r="r" b="b"/>
            <a:pathLst>
              <a:path w="1980000" h="2827279" extrusionOk="0">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1" name="Google Shape;61;p5"/>
          <p:cNvSpPr/>
          <p:nvPr/>
        </p:nvSpPr>
        <p:spPr>
          <a:xfrm>
            <a:off x="2346325" y="5005388"/>
            <a:ext cx="414338" cy="503237"/>
          </a:xfrm>
          <a:custGeom>
            <a:avLst/>
            <a:gdLst/>
            <a:ahLst/>
            <a:cxnLst/>
            <a:rect l="l" t="t" r="r" b="b"/>
            <a:pathLst>
              <a:path w="1518" h="1847" extrusionOk="0">
                <a:moveTo>
                  <a:pt x="1480" y="1602"/>
                </a:moveTo>
                <a:cubicBezTo>
                  <a:pt x="1403" y="1602"/>
                  <a:pt x="1403" y="1602"/>
                  <a:pt x="1403" y="1602"/>
                </a:cubicBezTo>
                <a:cubicBezTo>
                  <a:pt x="1403" y="1209"/>
                  <a:pt x="1403" y="1209"/>
                  <a:pt x="1403" y="1209"/>
                </a:cubicBezTo>
                <a:cubicBezTo>
                  <a:pt x="1403" y="1198"/>
                  <a:pt x="1395" y="1190"/>
                  <a:pt x="1384" y="1190"/>
                </a:cubicBezTo>
                <a:cubicBezTo>
                  <a:pt x="1297" y="1190"/>
                  <a:pt x="1297" y="1190"/>
                  <a:pt x="1297" y="1190"/>
                </a:cubicBezTo>
                <a:cubicBezTo>
                  <a:pt x="1297" y="890"/>
                  <a:pt x="1297" y="890"/>
                  <a:pt x="1297" y="890"/>
                </a:cubicBezTo>
                <a:cubicBezTo>
                  <a:pt x="1306" y="894"/>
                  <a:pt x="1306" y="894"/>
                  <a:pt x="1306" y="894"/>
                </a:cubicBezTo>
                <a:cubicBezTo>
                  <a:pt x="1311" y="896"/>
                  <a:pt x="1316" y="897"/>
                  <a:pt x="1320" y="897"/>
                </a:cubicBezTo>
                <a:cubicBezTo>
                  <a:pt x="1335" y="897"/>
                  <a:pt x="1349" y="888"/>
                  <a:pt x="1355" y="873"/>
                </a:cubicBezTo>
                <a:cubicBezTo>
                  <a:pt x="1408" y="745"/>
                  <a:pt x="1408" y="745"/>
                  <a:pt x="1408" y="745"/>
                </a:cubicBezTo>
                <a:cubicBezTo>
                  <a:pt x="1412" y="735"/>
                  <a:pt x="1412" y="725"/>
                  <a:pt x="1408" y="716"/>
                </a:cubicBezTo>
                <a:cubicBezTo>
                  <a:pt x="1405" y="707"/>
                  <a:pt x="1397" y="699"/>
                  <a:pt x="1388" y="696"/>
                </a:cubicBezTo>
                <a:cubicBezTo>
                  <a:pt x="578" y="360"/>
                  <a:pt x="578" y="360"/>
                  <a:pt x="578" y="360"/>
                </a:cubicBezTo>
                <a:cubicBezTo>
                  <a:pt x="608" y="304"/>
                  <a:pt x="634" y="246"/>
                  <a:pt x="657" y="189"/>
                </a:cubicBezTo>
                <a:cubicBezTo>
                  <a:pt x="665" y="170"/>
                  <a:pt x="656" y="148"/>
                  <a:pt x="637" y="141"/>
                </a:cubicBezTo>
                <a:cubicBezTo>
                  <a:pt x="317" y="8"/>
                  <a:pt x="317" y="8"/>
                  <a:pt x="317" y="8"/>
                </a:cubicBezTo>
                <a:cubicBezTo>
                  <a:pt x="298" y="0"/>
                  <a:pt x="276" y="9"/>
                  <a:pt x="268" y="28"/>
                </a:cubicBezTo>
                <a:cubicBezTo>
                  <a:pt x="189" y="214"/>
                  <a:pt x="137" y="420"/>
                  <a:pt x="107" y="679"/>
                </a:cubicBezTo>
                <a:cubicBezTo>
                  <a:pt x="105" y="695"/>
                  <a:pt x="114" y="711"/>
                  <a:pt x="130" y="718"/>
                </a:cubicBezTo>
                <a:cubicBezTo>
                  <a:pt x="267" y="775"/>
                  <a:pt x="267" y="775"/>
                  <a:pt x="267" y="775"/>
                </a:cubicBezTo>
                <a:cubicBezTo>
                  <a:pt x="283" y="781"/>
                  <a:pt x="300" y="776"/>
                  <a:pt x="311" y="763"/>
                </a:cubicBezTo>
                <a:cubicBezTo>
                  <a:pt x="370" y="688"/>
                  <a:pt x="422" y="617"/>
                  <a:pt x="468" y="547"/>
                </a:cubicBezTo>
                <a:cubicBezTo>
                  <a:pt x="630" y="614"/>
                  <a:pt x="630" y="614"/>
                  <a:pt x="630" y="614"/>
                </a:cubicBezTo>
                <a:cubicBezTo>
                  <a:pt x="622" y="669"/>
                  <a:pt x="622" y="669"/>
                  <a:pt x="622" y="669"/>
                </a:cubicBezTo>
                <a:cubicBezTo>
                  <a:pt x="598" y="836"/>
                  <a:pt x="598" y="836"/>
                  <a:pt x="598" y="836"/>
                </a:cubicBezTo>
                <a:cubicBezTo>
                  <a:pt x="487" y="1602"/>
                  <a:pt x="487" y="1602"/>
                  <a:pt x="487" y="1602"/>
                </a:cubicBezTo>
                <a:cubicBezTo>
                  <a:pt x="228" y="1602"/>
                  <a:pt x="228" y="1602"/>
                  <a:pt x="228" y="1602"/>
                </a:cubicBezTo>
                <a:cubicBezTo>
                  <a:pt x="38" y="1602"/>
                  <a:pt x="38" y="1602"/>
                  <a:pt x="38" y="1602"/>
                </a:cubicBezTo>
                <a:cubicBezTo>
                  <a:pt x="17" y="1602"/>
                  <a:pt x="0" y="1618"/>
                  <a:pt x="0" y="1639"/>
                </a:cubicBezTo>
                <a:cubicBezTo>
                  <a:pt x="0" y="1809"/>
                  <a:pt x="0" y="1809"/>
                  <a:pt x="0" y="1809"/>
                </a:cubicBezTo>
                <a:cubicBezTo>
                  <a:pt x="0" y="1830"/>
                  <a:pt x="17" y="1847"/>
                  <a:pt x="38" y="1847"/>
                </a:cubicBezTo>
                <a:cubicBezTo>
                  <a:pt x="1480" y="1847"/>
                  <a:pt x="1480" y="1847"/>
                  <a:pt x="1480" y="1847"/>
                </a:cubicBezTo>
                <a:cubicBezTo>
                  <a:pt x="1501" y="1847"/>
                  <a:pt x="1518" y="1830"/>
                  <a:pt x="1518" y="1809"/>
                </a:cubicBezTo>
                <a:cubicBezTo>
                  <a:pt x="1518" y="1639"/>
                  <a:pt x="1518" y="1639"/>
                  <a:pt x="1518" y="1639"/>
                </a:cubicBezTo>
                <a:cubicBezTo>
                  <a:pt x="1518" y="1618"/>
                  <a:pt x="1501" y="1602"/>
                  <a:pt x="1480" y="1602"/>
                </a:cubicBezTo>
                <a:close/>
                <a:moveTo>
                  <a:pt x="1222" y="1190"/>
                </a:moveTo>
                <a:cubicBezTo>
                  <a:pt x="1135" y="1190"/>
                  <a:pt x="1135" y="1190"/>
                  <a:pt x="1135" y="1190"/>
                </a:cubicBezTo>
                <a:cubicBezTo>
                  <a:pt x="1124" y="1190"/>
                  <a:pt x="1116" y="1198"/>
                  <a:pt x="1116" y="1209"/>
                </a:cubicBezTo>
                <a:cubicBezTo>
                  <a:pt x="1116" y="1602"/>
                  <a:pt x="1116" y="1602"/>
                  <a:pt x="1116" y="1602"/>
                </a:cubicBezTo>
                <a:cubicBezTo>
                  <a:pt x="1031" y="1602"/>
                  <a:pt x="1031" y="1602"/>
                  <a:pt x="1031" y="1602"/>
                </a:cubicBezTo>
                <a:cubicBezTo>
                  <a:pt x="920" y="836"/>
                  <a:pt x="920" y="836"/>
                  <a:pt x="920" y="836"/>
                </a:cubicBezTo>
                <a:cubicBezTo>
                  <a:pt x="905" y="727"/>
                  <a:pt x="905" y="727"/>
                  <a:pt x="905" y="727"/>
                </a:cubicBezTo>
                <a:cubicBezTo>
                  <a:pt x="1222" y="859"/>
                  <a:pt x="1222" y="859"/>
                  <a:pt x="1222" y="859"/>
                </a:cubicBezTo>
                <a:cubicBezTo>
                  <a:pt x="1222" y="1190"/>
                  <a:pt x="1222" y="1190"/>
                  <a:pt x="1222" y="1190"/>
                </a:cubicBezTo>
                <a:close/>
                <a:moveTo>
                  <a:pt x="852" y="936"/>
                </a:moveTo>
                <a:cubicBezTo>
                  <a:pt x="720" y="838"/>
                  <a:pt x="720" y="838"/>
                  <a:pt x="720" y="838"/>
                </a:cubicBezTo>
                <a:cubicBezTo>
                  <a:pt x="825" y="749"/>
                  <a:pt x="825" y="749"/>
                  <a:pt x="825" y="749"/>
                </a:cubicBezTo>
                <a:lnTo>
                  <a:pt x="852" y="936"/>
                </a:lnTo>
                <a:close/>
                <a:moveTo>
                  <a:pt x="808" y="1006"/>
                </a:moveTo>
                <a:cubicBezTo>
                  <a:pt x="641" y="1112"/>
                  <a:pt x="641" y="1112"/>
                  <a:pt x="641" y="1112"/>
                </a:cubicBezTo>
                <a:cubicBezTo>
                  <a:pt x="671" y="904"/>
                  <a:pt x="671" y="904"/>
                  <a:pt x="671" y="904"/>
                </a:cubicBezTo>
                <a:lnTo>
                  <a:pt x="808" y="1006"/>
                </a:lnTo>
                <a:close/>
                <a:moveTo>
                  <a:pt x="870" y="1064"/>
                </a:moveTo>
                <a:cubicBezTo>
                  <a:pt x="910" y="1342"/>
                  <a:pt x="910" y="1342"/>
                  <a:pt x="910" y="1342"/>
                </a:cubicBezTo>
                <a:cubicBezTo>
                  <a:pt x="694" y="1176"/>
                  <a:pt x="694" y="1176"/>
                  <a:pt x="694" y="1176"/>
                </a:cubicBezTo>
                <a:lnTo>
                  <a:pt x="870" y="1064"/>
                </a:lnTo>
                <a:close/>
                <a:moveTo>
                  <a:pt x="709" y="1602"/>
                </a:moveTo>
                <a:cubicBezTo>
                  <a:pt x="925" y="1445"/>
                  <a:pt x="925" y="1445"/>
                  <a:pt x="925" y="1445"/>
                </a:cubicBezTo>
                <a:cubicBezTo>
                  <a:pt x="948" y="1602"/>
                  <a:pt x="948" y="1602"/>
                  <a:pt x="948" y="1602"/>
                </a:cubicBezTo>
                <a:lnTo>
                  <a:pt x="709" y="1602"/>
                </a:lnTo>
                <a:close/>
                <a:moveTo>
                  <a:pt x="783" y="677"/>
                </a:moveTo>
                <a:cubicBezTo>
                  <a:pt x="693" y="754"/>
                  <a:pt x="693" y="754"/>
                  <a:pt x="693" y="754"/>
                </a:cubicBezTo>
                <a:cubicBezTo>
                  <a:pt x="708" y="646"/>
                  <a:pt x="708" y="646"/>
                  <a:pt x="708" y="646"/>
                </a:cubicBezTo>
                <a:lnTo>
                  <a:pt x="783" y="677"/>
                </a:lnTo>
                <a:close/>
                <a:moveTo>
                  <a:pt x="624" y="1226"/>
                </a:moveTo>
                <a:cubicBezTo>
                  <a:pt x="849" y="1399"/>
                  <a:pt x="849" y="1399"/>
                  <a:pt x="849" y="1399"/>
                </a:cubicBezTo>
                <a:cubicBezTo>
                  <a:pt x="570" y="1601"/>
                  <a:pt x="570" y="1601"/>
                  <a:pt x="570" y="1601"/>
                </a:cubicBezTo>
                <a:lnTo>
                  <a:pt x="624" y="122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62" name="Google Shape;62;p5"/>
          <p:cNvGrpSpPr/>
          <p:nvPr/>
        </p:nvGrpSpPr>
        <p:grpSpPr>
          <a:xfrm>
            <a:off x="1358900" y="1487488"/>
            <a:ext cx="1663606" cy="1511617"/>
            <a:chOff x="2710" y="3123"/>
            <a:chExt cx="2620" cy="2380"/>
          </a:xfrm>
        </p:grpSpPr>
        <p:sp>
          <p:nvSpPr>
            <p:cNvPr id="63" name="Google Shape;63;p5"/>
            <p:cNvSpPr txBox="1"/>
            <p:nvPr/>
          </p:nvSpPr>
          <p:spPr>
            <a:xfrm>
              <a:off x="3353" y="3123"/>
              <a:ext cx="1337" cy="628"/>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source</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4" name="Google Shape;64;p5"/>
            <p:cNvSpPr txBox="1"/>
            <p:nvPr/>
          </p:nvSpPr>
          <p:spPr>
            <a:xfrm>
              <a:off x="2710" y="3903"/>
              <a:ext cx="2620" cy="16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football manager data</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20000"/>
                </a:lnSpc>
                <a:spcBef>
                  <a:spcPts val="32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in .csv format</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65" name="Google Shape;65;p5"/>
          <p:cNvSpPr txBox="1"/>
          <p:nvPr/>
        </p:nvSpPr>
        <p:spPr>
          <a:xfrm>
            <a:off x="5573395" y="1487805"/>
            <a:ext cx="1109345" cy="398780"/>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attributes</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6" name="Google Shape;66;p5"/>
          <p:cNvSpPr txBox="1"/>
          <p:nvPr/>
        </p:nvSpPr>
        <p:spPr>
          <a:xfrm>
            <a:off x="3954145" y="1983105"/>
            <a:ext cx="4348480" cy="12700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lt1"/>
              </a:buClr>
              <a:buSzPts val="1600"/>
              <a:buFont typeface="Arial" panose="020B0604020202020204"/>
              <a:buNone/>
            </a:pPr>
            <a:r>
              <a:rPr lang="zh-CN" sz="1600" b="0" i="0" u="none" strike="noStrike" cap="none">
                <a:solidFill>
                  <a:srgbClr val="FFFF00"/>
                </a:solidFill>
                <a:latin typeface="Arial" panose="020B0604020202020204"/>
                <a:ea typeface="Arial" panose="020B0604020202020204"/>
                <a:cs typeface="Arial" panose="020B0604020202020204"/>
                <a:sym typeface="Arial" panose="020B0604020202020204"/>
              </a:rPr>
              <a:t>6D abilities</a:t>
            </a: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 / nationality / club</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clean up — select —  merge</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additional data:</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the reputation / potential of players</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67" name="Google Shape;67;p5"/>
          <p:cNvGrpSpPr/>
          <p:nvPr/>
        </p:nvGrpSpPr>
        <p:grpSpPr>
          <a:xfrm>
            <a:off x="4165600" y="277508"/>
            <a:ext cx="3860800" cy="829945"/>
            <a:chOff x="4165600" y="226708"/>
            <a:chExt cx="3860800" cy="829945"/>
          </a:xfrm>
        </p:grpSpPr>
        <p:sp>
          <p:nvSpPr>
            <p:cNvPr id="68" name="Google Shape;68;p5"/>
            <p:cNvSpPr txBox="1"/>
            <p:nvPr/>
          </p:nvSpPr>
          <p:spPr>
            <a:xfrm>
              <a:off x="4165600" y="226708"/>
              <a:ext cx="3860800" cy="8299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overview</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data </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69" name="Google Shape;69;p5"/>
            <p:cNvCxnSpPr/>
            <p:nvPr/>
          </p:nvCxnSpPr>
          <p:spPr>
            <a:xfrm>
              <a:off x="4419600" y="457541"/>
              <a:ext cx="487680" cy="0"/>
            </a:xfrm>
            <a:prstGeom prst="straightConnector1">
              <a:avLst/>
            </a:prstGeom>
            <a:noFill/>
            <a:ln w="12700" cap="flat" cmpd="sng">
              <a:solidFill>
                <a:schemeClr val="accent1"/>
              </a:solidFill>
              <a:prstDash val="solid"/>
              <a:miter lim="800000"/>
              <a:headEnd type="none" w="sm" len="sm"/>
              <a:tailEnd type="none" w="sm" len="sm"/>
            </a:ln>
          </p:spPr>
        </p:cxnSp>
        <p:cxnSp>
          <p:nvCxnSpPr>
            <p:cNvPr id="70" name="Google Shape;70;p5"/>
            <p:cNvCxnSpPr/>
            <p:nvPr/>
          </p:nvCxnSpPr>
          <p:spPr>
            <a:xfrm>
              <a:off x="7231380" y="457541"/>
              <a:ext cx="487680" cy="0"/>
            </a:xfrm>
            <a:prstGeom prst="straightConnector1">
              <a:avLst/>
            </a:prstGeom>
            <a:noFill/>
            <a:ln w="12700" cap="flat" cmpd="sng">
              <a:solidFill>
                <a:schemeClr val="accent1"/>
              </a:solidFill>
              <a:prstDash val="solid"/>
              <a:miter lim="800000"/>
              <a:headEnd type="none" w="sm" len="sm"/>
              <a:tailEnd type="none" w="sm" len="sm"/>
            </a:ln>
          </p:spPr>
        </p:cxnSp>
      </p:grpSp>
      <p:sp>
        <p:nvSpPr>
          <p:cNvPr id="71" name="Google Shape;71;p5"/>
          <p:cNvSpPr/>
          <p:nvPr/>
        </p:nvSpPr>
        <p:spPr>
          <a:xfrm>
            <a:off x="9074150" y="1371600"/>
            <a:ext cx="1979930" cy="2157730"/>
          </a:xfrm>
          <a:custGeom>
            <a:avLst/>
            <a:gdLst/>
            <a:ahLst/>
            <a:cxnLst/>
            <a:rect l="l" t="t" r="r" b="b"/>
            <a:pathLst>
              <a:path w="1980000" h="2827279" extrusionOk="0">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72" name="Google Shape;72;p5"/>
          <p:cNvGrpSpPr/>
          <p:nvPr/>
        </p:nvGrpSpPr>
        <p:grpSpPr>
          <a:xfrm>
            <a:off x="9222740" y="1468755"/>
            <a:ext cx="1663700" cy="1706245"/>
            <a:chOff x="13869" y="3123"/>
            <a:chExt cx="2620" cy="2687"/>
          </a:xfrm>
        </p:grpSpPr>
        <p:sp>
          <p:nvSpPr>
            <p:cNvPr id="73" name="Google Shape;73;p5"/>
            <p:cNvSpPr txBox="1"/>
            <p:nvPr/>
          </p:nvSpPr>
          <p:spPr>
            <a:xfrm>
              <a:off x="14573" y="3123"/>
              <a:ext cx="1212" cy="628"/>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scope</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4" name="Google Shape;74;p5"/>
            <p:cNvSpPr txBox="1"/>
            <p:nvPr/>
          </p:nvSpPr>
          <p:spPr>
            <a:xfrm>
              <a:off x="13869" y="3903"/>
              <a:ext cx="2620" cy="1907"/>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lt1"/>
                </a:buClr>
                <a:buSzPts val="1400"/>
                <a:buFont typeface="Arial" panose="020B0604020202020204"/>
                <a:buNone/>
              </a:pPr>
              <a:r>
                <a:rPr lang="zh-CN" sz="1400" b="0" i="0" u="none" strike="noStrike" cap="none">
                  <a:solidFill>
                    <a:schemeClr val="lt1"/>
                  </a:solidFill>
                  <a:latin typeface="Arial" panose="020B0604020202020204"/>
                  <a:ea typeface="Arial" panose="020B0604020202020204"/>
                  <a:cs typeface="Arial" panose="020B0604020202020204"/>
                  <a:sym typeface="Arial" panose="020B0604020202020204"/>
                </a:rPr>
                <a:t>top 500 players</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20000"/>
                </a:lnSpc>
                <a:spcBef>
                  <a:spcPts val="280"/>
                </a:spcBef>
                <a:spcAft>
                  <a:spcPts val="0"/>
                </a:spcAft>
                <a:buClr>
                  <a:schemeClr val="lt1"/>
                </a:buClr>
                <a:buSzPts val="1400"/>
                <a:buFont typeface="Arial" panose="020B0604020202020204"/>
                <a:buNone/>
              </a:pPr>
              <a:r>
                <a:rPr lang="zh-CN" sz="1400" b="0" i="0" u="none" strike="noStrike" cap="none">
                  <a:solidFill>
                    <a:schemeClr val="lt1"/>
                  </a:solidFill>
                  <a:latin typeface="Arial" panose="020B0604020202020204"/>
                  <a:ea typeface="Arial" panose="020B0604020202020204"/>
                  <a:cs typeface="Arial" panose="020B0604020202020204"/>
                  <a:sym typeface="Arial" panose="020B0604020202020204"/>
                </a:rPr>
                <a:t>and</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20000"/>
                </a:lnSpc>
                <a:spcBef>
                  <a:spcPts val="280"/>
                </a:spcBef>
                <a:spcAft>
                  <a:spcPts val="0"/>
                </a:spcAft>
                <a:buClr>
                  <a:schemeClr val="lt1"/>
                </a:buClr>
                <a:buSzPts val="1400"/>
                <a:buFont typeface="Arial" panose="020B0604020202020204"/>
                <a:buNone/>
              </a:pPr>
              <a:r>
                <a:rPr lang="zh-CN" sz="1400" b="0" i="0" u="none" strike="noStrike" cap="none">
                  <a:solidFill>
                    <a:schemeClr val="lt1"/>
                  </a:solidFill>
                  <a:latin typeface="Arial" panose="020B0604020202020204"/>
                  <a:ea typeface="Arial" panose="020B0604020202020204"/>
                  <a:cs typeface="Arial" panose="020B0604020202020204"/>
                  <a:sym typeface="Arial" panose="020B0604020202020204"/>
                </a:rPr>
                <a:t>players from different countries</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75" name="Google Shape;75;p5"/>
          <p:cNvPicPr preferRelativeResize="0"/>
          <p:nvPr/>
        </p:nvPicPr>
        <p:blipFill rotWithShape="1">
          <a:blip r:embed="rId1"/>
          <a:srcRect/>
          <a:stretch>
            <a:fillRect/>
          </a:stretch>
        </p:blipFill>
        <p:spPr>
          <a:xfrm>
            <a:off x="321945" y="3760470"/>
            <a:ext cx="3736975" cy="2616200"/>
          </a:xfrm>
          <a:prstGeom prst="rect">
            <a:avLst/>
          </a:prstGeom>
          <a:noFill/>
          <a:ln w="9525" cap="flat" cmpd="sng">
            <a:solidFill>
              <a:schemeClr val="dk2"/>
            </a:solidFill>
            <a:prstDash val="solid"/>
            <a:round/>
            <a:headEnd type="none" w="sm" len="sm"/>
            <a:tailEnd type="none" w="sm" len="sm"/>
          </a:ln>
        </p:spPr>
      </p:pic>
      <p:pic>
        <p:nvPicPr>
          <p:cNvPr id="76" name="Google Shape;76;p5" descr="QQ图片20190721155915"/>
          <p:cNvPicPr preferRelativeResize="0"/>
          <p:nvPr/>
        </p:nvPicPr>
        <p:blipFill rotWithShape="1">
          <a:blip r:embed="rId2"/>
          <a:srcRect/>
          <a:stretch>
            <a:fillRect/>
          </a:stretch>
        </p:blipFill>
        <p:spPr>
          <a:xfrm>
            <a:off x="4352290" y="4211955"/>
            <a:ext cx="3552825" cy="1768475"/>
          </a:xfrm>
          <a:prstGeom prst="rect">
            <a:avLst/>
          </a:prstGeom>
          <a:noFill/>
          <a:ln w="9525" cap="flat" cmpd="sng">
            <a:solidFill>
              <a:schemeClr val="accent2"/>
            </a:solidFill>
            <a:prstDash val="solid"/>
            <a:round/>
            <a:headEnd type="none" w="sm" len="sm"/>
            <a:tailEnd type="none" w="sm" len="sm"/>
          </a:ln>
        </p:spPr>
      </p:pic>
      <p:pic>
        <p:nvPicPr>
          <p:cNvPr id="77" name="Google Shape;77;p5" descr="0"/>
          <p:cNvPicPr preferRelativeResize="0"/>
          <p:nvPr/>
        </p:nvPicPr>
        <p:blipFill rotWithShape="1">
          <a:blip r:embed="rId3"/>
          <a:srcRect/>
          <a:stretch>
            <a:fillRect/>
          </a:stretch>
        </p:blipFill>
        <p:spPr>
          <a:xfrm>
            <a:off x="8328660" y="4211955"/>
            <a:ext cx="3470910" cy="18008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pic>
        <p:nvPicPr>
          <p:cNvPr id="82" name="Google Shape;82;p6"/>
          <p:cNvPicPr preferRelativeResize="0"/>
          <p:nvPr/>
        </p:nvPicPr>
        <p:blipFill rotWithShape="1">
          <a:blip r:embed="rId1"/>
          <a:srcRect/>
          <a:stretch>
            <a:fillRect/>
          </a:stretch>
        </p:blipFill>
        <p:spPr>
          <a:xfrm>
            <a:off x="6355080" y="1250950"/>
            <a:ext cx="5280660" cy="4387215"/>
          </a:xfrm>
          <a:prstGeom prst="rect">
            <a:avLst/>
          </a:prstGeom>
          <a:noFill/>
          <a:ln>
            <a:noFill/>
          </a:ln>
        </p:spPr>
      </p:pic>
      <p:grpSp>
        <p:nvGrpSpPr>
          <p:cNvPr id="83" name="Google Shape;83;p6"/>
          <p:cNvGrpSpPr/>
          <p:nvPr/>
        </p:nvGrpSpPr>
        <p:grpSpPr>
          <a:xfrm>
            <a:off x="4165600" y="277508"/>
            <a:ext cx="3860800" cy="828675"/>
            <a:chOff x="4165600" y="226708"/>
            <a:chExt cx="3860800" cy="828675"/>
          </a:xfrm>
        </p:grpSpPr>
        <p:sp>
          <p:nvSpPr>
            <p:cNvPr id="84" name="Google Shape;84;p6"/>
            <p:cNvSpPr txBox="1"/>
            <p:nvPr/>
          </p:nvSpPr>
          <p:spPr>
            <a:xfrm>
              <a:off x="4165600" y="226708"/>
              <a:ext cx="3860800" cy="828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Calculate </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dissimilar matrix</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85" name="Google Shape;85;p6"/>
            <p:cNvCxnSpPr/>
            <p:nvPr/>
          </p:nvCxnSpPr>
          <p:spPr>
            <a:xfrm>
              <a:off x="4419600" y="457541"/>
              <a:ext cx="487680" cy="0"/>
            </a:xfrm>
            <a:prstGeom prst="straightConnector1">
              <a:avLst/>
            </a:prstGeom>
            <a:noFill/>
            <a:ln w="12700" cap="flat" cmpd="sng">
              <a:solidFill>
                <a:schemeClr val="accent1"/>
              </a:solidFill>
              <a:prstDash val="solid"/>
              <a:miter lim="800000"/>
              <a:headEnd type="none" w="sm" len="sm"/>
              <a:tailEnd type="none" w="sm" len="sm"/>
            </a:ln>
          </p:spPr>
        </p:cxnSp>
        <p:cxnSp>
          <p:nvCxnSpPr>
            <p:cNvPr id="86" name="Google Shape;86;p6"/>
            <p:cNvCxnSpPr/>
            <p:nvPr/>
          </p:nvCxnSpPr>
          <p:spPr>
            <a:xfrm>
              <a:off x="7231380" y="457541"/>
              <a:ext cx="487680" cy="0"/>
            </a:xfrm>
            <a:prstGeom prst="straightConnector1">
              <a:avLst/>
            </a:prstGeom>
            <a:noFill/>
            <a:ln w="12700" cap="flat" cmpd="sng">
              <a:solidFill>
                <a:schemeClr val="accent1"/>
              </a:solidFill>
              <a:prstDash val="solid"/>
              <a:miter lim="800000"/>
              <a:headEnd type="none" w="sm" len="sm"/>
              <a:tailEnd type="none" w="sm" len="sm"/>
            </a:ln>
          </p:spPr>
        </p:cxnSp>
      </p:grpSp>
      <p:sp>
        <p:nvSpPr>
          <p:cNvPr id="87" name="Google Shape;87;p6"/>
          <p:cNvSpPr/>
          <p:nvPr/>
        </p:nvSpPr>
        <p:spPr>
          <a:xfrm>
            <a:off x="194945" y="1457960"/>
            <a:ext cx="5913755" cy="3616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6"/>
          <p:cNvSpPr txBox="1"/>
          <p:nvPr/>
        </p:nvSpPr>
        <p:spPr>
          <a:xfrm>
            <a:off x="653415" y="1982470"/>
            <a:ext cx="4996180" cy="244983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a = pd.read_csv('famous-utf.csv', encoding='utf-8')</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data = a.ix[:, 'Attack':]</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names = a.ix[:, 'Name']</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data_with_name = pd.concat([names, data], axis=1)</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dismat = pd.DataFrame</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20000"/>
              </a:lnSpc>
              <a:spcBef>
                <a:spcPts val="0"/>
              </a:spcBef>
              <a:spcAft>
                <a:spcPts val="0"/>
              </a:spcAft>
              <a:buClr>
                <a:schemeClr val="lt1"/>
              </a:buClr>
              <a:buSzPts val="1600"/>
              <a:buFont typeface="Arial" panose="020B0604020202020204"/>
              <a:buNone/>
            </a:pP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a:t>
            </a:r>
            <a:r>
              <a:rPr lang="zh-CN" sz="1600" b="0" i="0" u="none" strike="noStrike" cap="none">
                <a:solidFill>
                  <a:srgbClr val="FFFF00"/>
                </a:solidFill>
                <a:latin typeface="Arial" panose="020B0604020202020204"/>
                <a:ea typeface="Arial" panose="020B0604020202020204"/>
                <a:cs typeface="Arial" panose="020B0604020202020204"/>
                <a:sym typeface="Arial" panose="020B0604020202020204"/>
              </a:rPr>
              <a:t>squareform(pdist</a:t>
            </a:r>
            <a:r>
              <a:rPr lang="zh-CN" sz="1600" b="0" i="0" u="none" strike="noStrike" cap="none">
                <a:solidFill>
                  <a:schemeClr val="lt1"/>
                </a:solidFill>
                <a:latin typeface="Arial" panose="020B0604020202020204"/>
                <a:ea typeface="Arial" panose="020B0604020202020204"/>
                <a:cs typeface="Arial" panose="020B0604020202020204"/>
                <a:sym typeface="Arial" panose="020B0604020202020204"/>
              </a:rPr>
              <a:t>(data_with_name.iloc[:, 1:])), columns=data_with_name.Name.unique(), index=data_with_name.Name.unique())</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grpSp>
        <p:nvGrpSpPr>
          <p:cNvPr id="93" name="Google Shape;93;p7"/>
          <p:cNvGrpSpPr/>
          <p:nvPr/>
        </p:nvGrpSpPr>
        <p:grpSpPr>
          <a:xfrm>
            <a:off x="4165600" y="277508"/>
            <a:ext cx="3860800" cy="829945"/>
            <a:chOff x="4165600" y="226708"/>
            <a:chExt cx="3860800" cy="829945"/>
          </a:xfrm>
        </p:grpSpPr>
        <p:sp>
          <p:nvSpPr>
            <p:cNvPr id="94" name="Google Shape;94;p7"/>
            <p:cNvSpPr txBox="1"/>
            <p:nvPr/>
          </p:nvSpPr>
          <p:spPr>
            <a:xfrm>
              <a:off x="4165600" y="226708"/>
              <a:ext cx="3860800" cy="8299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overview</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400"/>
                <a:buFont typeface="Arial" panose="020B0604020202020204"/>
                <a:buNone/>
              </a:pPr>
              <a:r>
                <a:rPr lang="zh-CN" sz="2400" b="1" i="0" u="none" strike="noStrike" cap="none">
                  <a:solidFill>
                    <a:srgbClr val="161C4A"/>
                  </a:solidFill>
                  <a:latin typeface="Arial" panose="020B0604020202020204"/>
                  <a:ea typeface="Arial" panose="020B0604020202020204"/>
                  <a:cs typeface="Arial" panose="020B0604020202020204"/>
                  <a:sym typeface="Arial" panose="020B0604020202020204"/>
                </a:rPr>
                <a:t>expected results</a:t>
              </a:r>
              <a:endParaRPr sz="24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95" name="Google Shape;95;p7"/>
            <p:cNvCxnSpPr/>
            <p:nvPr/>
          </p:nvCxnSpPr>
          <p:spPr>
            <a:xfrm>
              <a:off x="4419600" y="457541"/>
              <a:ext cx="487680" cy="0"/>
            </a:xfrm>
            <a:prstGeom prst="straightConnector1">
              <a:avLst/>
            </a:prstGeom>
            <a:noFill/>
            <a:ln w="12700" cap="flat" cmpd="sng">
              <a:solidFill>
                <a:schemeClr val="accent1"/>
              </a:solidFill>
              <a:prstDash val="solid"/>
              <a:miter lim="800000"/>
              <a:headEnd type="none" w="sm" len="sm"/>
              <a:tailEnd type="none" w="sm" len="sm"/>
            </a:ln>
          </p:spPr>
        </p:cxnSp>
        <p:cxnSp>
          <p:nvCxnSpPr>
            <p:cNvPr id="96" name="Google Shape;96;p7"/>
            <p:cNvCxnSpPr/>
            <p:nvPr/>
          </p:nvCxnSpPr>
          <p:spPr>
            <a:xfrm>
              <a:off x="7231380" y="457541"/>
              <a:ext cx="487680" cy="0"/>
            </a:xfrm>
            <a:prstGeom prst="straightConnector1">
              <a:avLst/>
            </a:prstGeom>
            <a:noFill/>
            <a:ln w="12700" cap="flat" cmpd="sng">
              <a:solidFill>
                <a:schemeClr val="accent1"/>
              </a:solidFill>
              <a:prstDash val="solid"/>
              <a:miter lim="800000"/>
              <a:headEnd type="none" w="sm" len="sm"/>
              <a:tailEnd type="none" w="sm" len="sm"/>
            </a:ln>
          </p:spPr>
        </p:cxnSp>
      </p:grpSp>
      <p:sp>
        <p:nvSpPr>
          <p:cNvPr id="97" name="Google Shape;97;p7"/>
          <p:cNvSpPr/>
          <p:nvPr/>
        </p:nvSpPr>
        <p:spPr>
          <a:xfrm>
            <a:off x="10233122" y="4740402"/>
            <a:ext cx="838200" cy="84124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8" name="Google Shape;98;p7"/>
          <p:cNvSpPr/>
          <p:nvPr/>
        </p:nvSpPr>
        <p:spPr>
          <a:xfrm>
            <a:off x="10233121" y="2759202"/>
            <a:ext cx="838200" cy="84124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9" name="Google Shape;99;p7"/>
          <p:cNvSpPr/>
          <p:nvPr/>
        </p:nvSpPr>
        <p:spPr>
          <a:xfrm>
            <a:off x="1317721" y="3749802"/>
            <a:ext cx="838200" cy="84124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0" name="Google Shape;100;p7"/>
          <p:cNvSpPr/>
          <p:nvPr/>
        </p:nvSpPr>
        <p:spPr>
          <a:xfrm>
            <a:off x="1317720" y="1762373"/>
            <a:ext cx="838200" cy="84124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1" name="Google Shape;101;p7"/>
          <p:cNvSpPr/>
          <p:nvPr/>
        </p:nvSpPr>
        <p:spPr>
          <a:xfrm>
            <a:off x="2265641" y="1771651"/>
            <a:ext cx="7848413" cy="82269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2" name="Google Shape;102;p7"/>
          <p:cNvSpPr/>
          <p:nvPr/>
        </p:nvSpPr>
        <p:spPr>
          <a:xfrm>
            <a:off x="2265641" y="1973450"/>
            <a:ext cx="639857" cy="41909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3" name="Google Shape;103;p7"/>
          <p:cNvSpPr/>
          <p:nvPr/>
        </p:nvSpPr>
        <p:spPr>
          <a:xfrm>
            <a:off x="2265641" y="2768480"/>
            <a:ext cx="7848413" cy="82269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7"/>
          <p:cNvSpPr/>
          <p:nvPr/>
        </p:nvSpPr>
        <p:spPr>
          <a:xfrm>
            <a:off x="2265641" y="3759080"/>
            <a:ext cx="7848413" cy="82269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7"/>
          <p:cNvSpPr/>
          <p:nvPr/>
        </p:nvSpPr>
        <p:spPr>
          <a:xfrm>
            <a:off x="2265641" y="4740403"/>
            <a:ext cx="7848413" cy="82269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6" name="Google Shape;106;p7"/>
          <p:cNvSpPr txBox="1"/>
          <p:nvPr/>
        </p:nvSpPr>
        <p:spPr>
          <a:xfrm>
            <a:off x="2280768" y="2045589"/>
            <a:ext cx="609600" cy="30479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01</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7" name="Google Shape;107;p7"/>
          <p:cNvSpPr txBox="1"/>
          <p:nvPr/>
        </p:nvSpPr>
        <p:spPr>
          <a:xfrm>
            <a:off x="9489324" y="3027428"/>
            <a:ext cx="609600" cy="304799"/>
          </a:xfrm>
          <a:prstGeom prst="rect">
            <a:avLst/>
          </a:prstGeom>
          <a:noFill/>
          <a:ln>
            <a:noFill/>
          </a:ln>
        </p:spPr>
        <p:txBody>
          <a:bodyPr spcFirstLastPara="1" wrap="square" lIns="91425" tIns="45700" rIns="91425" bIns="45700" anchor="ctr" anchorCtr="0">
            <a:normAutofit/>
          </a:bodyPr>
          <a:lstStyle/>
          <a:p>
            <a:pPr marL="228600" marR="0" lvl="0" indent="-228600" algn="ctr" rtl="0">
              <a:lnSpc>
                <a:spcPct val="90000"/>
              </a:lnSpc>
              <a:spcBef>
                <a:spcPts val="0"/>
              </a:spcBef>
              <a:spcAft>
                <a:spcPts val="0"/>
              </a:spcAft>
              <a:buClr>
                <a:schemeClr val="lt1"/>
              </a:buClr>
              <a:buSzPts val="1200"/>
              <a:buFont typeface="Arial" panose="020B0604020202020204"/>
              <a:buChar char="•"/>
            </a:pPr>
            <a:r>
              <a:rPr lang="zh-CN" sz="1200" b="0" i="0" u="none" strike="noStrike" cap="none">
                <a:solidFill>
                  <a:schemeClr val="lt1"/>
                </a:solidFill>
                <a:latin typeface="Arial" panose="020B0604020202020204"/>
                <a:ea typeface="Arial" panose="020B0604020202020204"/>
                <a:cs typeface="Arial" panose="020B0604020202020204"/>
                <a:sym typeface="Arial" panose="020B0604020202020204"/>
              </a:rPr>
              <a:t>02</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8" name="Google Shape;108;p7"/>
          <p:cNvSpPr/>
          <p:nvPr/>
        </p:nvSpPr>
        <p:spPr>
          <a:xfrm>
            <a:off x="10533773" y="2960401"/>
            <a:ext cx="236896" cy="438850"/>
          </a:xfrm>
          <a:custGeom>
            <a:avLst/>
            <a:gdLst/>
            <a:ahLst/>
            <a:cxnLst/>
            <a:rect l="l" t="t" r="r" b="b"/>
            <a:pathLst>
              <a:path w="21600" h="21600" extrusionOk="0">
                <a:moveTo>
                  <a:pt x="10800" y="19440"/>
                </a:moveTo>
                <a:cubicBezTo>
                  <a:pt x="7045" y="19440"/>
                  <a:pt x="3998" y="17796"/>
                  <a:pt x="3998" y="15769"/>
                </a:cubicBezTo>
                <a:cubicBezTo>
                  <a:pt x="3998" y="14090"/>
                  <a:pt x="6086" y="12679"/>
                  <a:pt x="8933" y="12239"/>
                </a:cubicBezTo>
                <a:lnTo>
                  <a:pt x="8933" y="4320"/>
                </a:lnTo>
                <a:lnTo>
                  <a:pt x="12934" y="4320"/>
                </a:lnTo>
                <a:lnTo>
                  <a:pt x="12934" y="12283"/>
                </a:lnTo>
                <a:cubicBezTo>
                  <a:pt x="15644" y="12767"/>
                  <a:pt x="17602" y="14143"/>
                  <a:pt x="17602" y="15769"/>
                </a:cubicBezTo>
                <a:cubicBezTo>
                  <a:pt x="17602" y="17796"/>
                  <a:pt x="14555" y="19440"/>
                  <a:pt x="10800" y="19440"/>
                </a:cubicBezTo>
                <a:close/>
                <a:moveTo>
                  <a:pt x="16000" y="10656"/>
                </a:moveTo>
                <a:lnTo>
                  <a:pt x="16000" y="1079"/>
                </a:lnTo>
                <a:cubicBezTo>
                  <a:pt x="16000" y="484"/>
                  <a:pt x="15107" y="0"/>
                  <a:pt x="14001" y="0"/>
                </a:cubicBezTo>
                <a:lnTo>
                  <a:pt x="7199" y="0"/>
                </a:lnTo>
                <a:cubicBezTo>
                  <a:pt x="6094" y="0"/>
                  <a:pt x="5600" y="484"/>
                  <a:pt x="5600" y="1079"/>
                </a:cubicBezTo>
                <a:lnTo>
                  <a:pt x="5600" y="10656"/>
                </a:lnTo>
                <a:cubicBezTo>
                  <a:pt x="2262" y="11649"/>
                  <a:pt x="0" y="13566"/>
                  <a:pt x="0" y="15769"/>
                </a:cubicBezTo>
                <a:cubicBezTo>
                  <a:pt x="0" y="18989"/>
                  <a:pt x="4836" y="21600"/>
                  <a:pt x="10800" y="21600"/>
                </a:cubicBezTo>
                <a:cubicBezTo>
                  <a:pt x="16766" y="21600"/>
                  <a:pt x="21600" y="18989"/>
                  <a:pt x="21600" y="15769"/>
                </a:cubicBezTo>
                <a:cubicBezTo>
                  <a:pt x="21600" y="13566"/>
                  <a:pt x="19338" y="11649"/>
                  <a:pt x="16000" y="10656"/>
                </a:cubicBezTo>
                <a:close/>
              </a:path>
            </a:pathLst>
          </a:custGeom>
          <a:solidFill>
            <a:schemeClr val="l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endParaRPr sz="3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9" name="Google Shape;109;p7"/>
          <p:cNvSpPr/>
          <p:nvPr/>
        </p:nvSpPr>
        <p:spPr>
          <a:xfrm>
            <a:off x="1610717" y="2072634"/>
            <a:ext cx="252208" cy="220729"/>
          </a:xfrm>
          <a:custGeom>
            <a:avLst/>
            <a:gdLst/>
            <a:ahLst/>
            <a:cxnLst/>
            <a:rect l="l" t="t"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chemeClr val="l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endParaRPr sz="3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0" name="Google Shape;110;p7"/>
          <p:cNvSpPr/>
          <p:nvPr/>
        </p:nvSpPr>
        <p:spPr>
          <a:xfrm>
            <a:off x="1610718" y="4028518"/>
            <a:ext cx="252207" cy="283816"/>
          </a:xfrm>
          <a:custGeom>
            <a:avLst/>
            <a:gdLst/>
            <a:ahLst/>
            <a:cxnLst/>
            <a:rect l="l" t="t"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l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endParaRPr sz="3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1" name="Google Shape;111;p7"/>
          <p:cNvSpPr/>
          <p:nvPr/>
        </p:nvSpPr>
        <p:spPr>
          <a:xfrm>
            <a:off x="10530555" y="5027339"/>
            <a:ext cx="243334" cy="248820"/>
          </a:xfrm>
          <a:custGeom>
            <a:avLst/>
            <a:gdLst/>
            <a:ahLst/>
            <a:cxnLst/>
            <a:rect l="l" t="t"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l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endParaRPr sz="3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2" name="Google Shape;112;p7"/>
          <p:cNvSpPr/>
          <p:nvPr/>
        </p:nvSpPr>
        <p:spPr>
          <a:xfrm>
            <a:off x="9474197" y="2970279"/>
            <a:ext cx="639857" cy="41909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7"/>
          <p:cNvSpPr/>
          <p:nvPr/>
        </p:nvSpPr>
        <p:spPr>
          <a:xfrm>
            <a:off x="2265641" y="3960879"/>
            <a:ext cx="639857" cy="41909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4" name="Google Shape;114;p7"/>
          <p:cNvSpPr/>
          <p:nvPr/>
        </p:nvSpPr>
        <p:spPr>
          <a:xfrm>
            <a:off x="9474196" y="4942202"/>
            <a:ext cx="639857" cy="41909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5" name="Google Shape;115;p7"/>
          <p:cNvSpPr txBox="1"/>
          <p:nvPr/>
        </p:nvSpPr>
        <p:spPr>
          <a:xfrm>
            <a:off x="2280768" y="4023677"/>
            <a:ext cx="609600" cy="30479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03</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6" name="Google Shape;116;p7"/>
          <p:cNvSpPr txBox="1"/>
          <p:nvPr/>
        </p:nvSpPr>
        <p:spPr>
          <a:xfrm>
            <a:off x="9489324" y="3056002"/>
            <a:ext cx="609600" cy="30479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02</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7" name="Google Shape;117;p7"/>
          <p:cNvSpPr txBox="1"/>
          <p:nvPr/>
        </p:nvSpPr>
        <p:spPr>
          <a:xfrm>
            <a:off x="9489324" y="4989112"/>
            <a:ext cx="609600" cy="30479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panose="020B0604020202020204"/>
              <a:buNone/>
            </a:pPr>
            <a:r>
              <a:rPr lang="zh-CN" sz="1600" b="1" i="0" u="none" strike="noStrike" cap="none">
                <a:solidFill>
                  <a:schemeClr val="lt1"/>
                </a:solidFill>
                <a:latin typeface="Arial" panose="020B0604020202020204"/>
                <a:ea typeface="Arial" panose="020B0604020202020204"/>
                <a:cs typeface="Arial" panose="020B0604020202020204"/>
                <a:sym typeface="Arial" panose="020B0604020202020204"/>
              </a:rPr>
              <a:t>04</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8" name="Google Shape;118;p7"/>
          <p:cNvSpPr/>
          <p:nvPr/>
        </p:nvSpPr>
        <p:spPr>
          <a:xfrm>
            <a:off x="2956560" y="2004695"/>
            <a:ext cx="7416800" cy="3670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lt1"/>
                </a:solidFill>
                <a:latin typeface="Arial" panose="020B0604020202020204"/>
                <a:ea typeface="Arial" panose="020B0604020202020204"/>
                <a:cs typeface="Arial" panose="020B0604020202020204"/>
                <a:sym typeface="Arial" panose="020B0604020202020204"/>
              </a:rPr>
              <a:t>Excellent players (with high value) will be close to each other.</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9" name="Google Shape;119;p7"/>
          <p:cNvSpPr/>
          <p:nvPr/>
        </p:nvSpPr>
        <p:spPr>
          <a:xfrm>
            <a:off x="3801745" y="2995930"/>
            <a:ext cx="555371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lt1"/>
                </a:solidFill>
                <a:latin typeface="Arial" panose="020B0604020202020204"/>
                <a:ea typeface="Arial" panose="020B0604020202020204"/>
                <a:cs typeface="Arial" panose="020B0604020202020204"/>
                <a:sym typeface="Arial" panose="020B0604020202020204"/>
              </a:rPr>
              <a:t>Players with similar styles will be close to each other.</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7"/>
          <p:cNvSpPr/>
          <p:nvPr/>
        </p:nvSpPr>
        <p:spPr>
          <a:xfrm>
            <a:off x="3230747" y="4837821"/>
            <a:ext cx="6096000" cy="645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lt1"/>
                </a:solidFill>
                <a:latin typeface="Arial" panose="020B0604020202020204"/>
                <a:ea typeface="Arial" panose="020B0604020202020204"/>
                <a:cs typeface="Arial" panose="020B0604020202020204"/>
                <a:sym typeface="Arial" panose="020B0604020202020204"/>
              </a:rPr>
              <a:t>Some teams' degree of </a:t>
            </a:r>
            <a:r>
              <a:rPr lang="zh-CN" sz="1800" b="0" i="0" u="none" strike="noStrike" cap="none">
                <a:solidFill>
                  <a:srgbClr val="FFFF00"/>
                </a:solidFill>
                <a:latin typeface="Arial" panose="020B0604020202020204"/>
                <a:ea typeface="Arial" panose="020B0604020202020204"/>
                <a:cs typeface="Arial" panose="020B0604020202020204"/>
                <a:sym typeface="Arial" panose="020B0604020202020204"/>
              </a:rPr>
              <a:t>homogeneity</a:t>
            </a:r>
            <a:r>
              <a:rPr lang="zh-CN" sz="1800" b="0" i="0" u="none" strike="noStrike" cap="none">
                <a:solidFill>
                  <a:schemeClr val="lt1"/>
                </a:solidFill>
                <a:latin typeface="Arial" panose="020B0604020202020204"/>
                <a:ea typeface="Arial" panose="020B0604020202020204"/>
                <a:cs typeface="Arial" panose="020B0604020202020204"/>
                <a:sym typeface="Arial" panose="020B0604020202020204"/>
              </a:rPr>
              <a:t> will be relatively high, which leads to unbalanced performance on the field.</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7"/>
          <p:cNvSpPr/>
          <p:nvPr/>
        </p:nvSpPr>
        <p:spPr>
          <a:xfrm>
            <a:off x="3122797" y="3862631"/>
            <a:ext cx="6096000" cy="645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lt1"/>
                </a:solidFill>
                <a:latin typeface="Arial" panose="020B0604020202020204"/>
                <a:ea typeface="Arial" panose="020B0604020202020204"/>
                <a:cs typeface="Arial" panose="020B0604020202020204"/>
                <a:sym typeface="Arial" panose="020B0604020202020204"/>
              </a:rPr>
              <a:t>Some players are so unique(excellent) that they will set themselves apart from a cluster.</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p8"/>
          <p:cNvSpPr txBox="1"/>
          <p:nvPr/>
        </p:nvSpPr>
        <p:spPr>
          <a:xfrm>
            <a:off x="6500916" y="3395876"/>
            <a:ext cx="3860800" cy="521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161C4A"/>
                </a:solidFill>
                <a:latin typeface="Arial" panose="020B0604020202020204"/>
                <a:ea typeface="Arial" panose="020B0604020202020204"/>
                <a:cs typeface="Arial" panose="020B0604020202020204"/>
                <a:sym typeface="Arial" panose="020B0604020202020204"/>
              </a:rPr>
              <a:t>results &amp; analysis</a:t>
            </a:r>
            <a:endParaRPr sz="2800" b="1" i="0" u="none" strike="noStrike" cap="none">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127" name="Google Shape;127;p8"/>
          <p:cNvCxnSpPr/>
          <p:nvPr/>
        </p:nvCxnSpPr>
        <p:spPr>
          <a:xfrm>
            <a:off x="5941696" y="2745031"/>
            <a:ext cx="0" cy="1758236"/>
          </a:xfrm>
          <a:prstGeom prst="straightConnector1">
            <a:avLst/>
          </a:prstGeom>
          <a:noFill/>
          <a:ln w="38100" cap="flat" cmpd="sng">
            <a:solidFill>
              <a:srgbClr val="757070"/>
            </a:solidFill>
            <a:prstDash val="solid"/>
            <a:miter lim="800000"/>
            <a:headEnd type="none" w="sm" len="sm"/>
            <a:tailEnd type="none" w="sm" len="sm"/>
          </a:ln>
        </p:spPr>
      </p:cxnSp>
      <p:pic>
        <p:nvPicPr>
          <p:cNvPr id="128" name="Google Shape;128;p8"/>
          <p:cNvPicPr preferRelativeResize="0"/>
          <p:nvPr/>
        </p:nvPicPr>
        <p:blipFill rotWithShape="1">
          <a:blip r:embed="rId1"/>
          <a:srcRect/>
          <a:stretch>
            <a:fillRect/>
          </a:stretch>
        </p:blipFill>
        <p:spPr>
          <a:xfrm flipH="1">
            <a:off x="2108984" y="1204896"/>
            <a:ext cx="3113304" cy="44478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pic>
        <p:nvPicPr>
          <p:cNvPr id="182" name="Google Shape;182;g5de58721dc_0_0"/>
          <p:cNvPicPr preferRelativeResize="0"/>
          <p:nvPr/>
        </p:nvPicPr>
        <p:blipFill rotWithShape="1">
          <a:blip r:embed="rId1"/>
          <a:srcRect l="1845"/>
          <a:stretch>
            <a:fillRect/>
          </a:stretch>
        </p:blipFill>
        <p:spPr>
          <a:xfrm>
            <a:off x="5472710" y="992490"/>
            <a:ext cx="5535930" cy="5403214"/>
          </a:xfrm>
          <a:prstGeom prst="rect">
            <a:avLst/>
          </a:prstGeom>
          <a:noFill/>
          <a:ln w="9525" cap="flat" cmpd="sng">
            <a:solidFill>
              <a:schemeClr val="accent2"/>
            </a:solidFill>
            <a:prstDash val="solid"/>
            <a:round/>
            <a:headEnd type="none" w="sm" len="sm"/>
            <a:tailEnd type="none" w="sm" len="sm"/>
          </a:ln>
        </p:spPr>
      </p:pic>
      <p:grpSp>
        <p:nvGrpSpPr>
          <p:cNvPr id="183" name="Google Shape;183;g5de58721dc_0_0"/>
          <p:cNvGrpSpPr/>
          <p:nvPr/>
        </p:nvGrpSpPr>
        <p:grpSpPr>
          <a:xfrm>
            <a:off x="4165600" y="277508"/>
            <a:ext cx="3860700" cy="460500"/>
            <a:chOff x="4165600" y="226708"/>
            <a:chExt cx="3860700" cy="460500"/>
          </a:xfrm>
        </p:grpSpPr>
        <p:sp>
          <p:nvSpPr>
            <p:cNvPr id="184" name="Google Shape;184;g5de58721dc_0_0"/>
            <p:cNvSpPr txBox="1"/>
            <p:nvPr/>
          </p:nvSpPr>
          <p:spPr>
            <a:xfrm>
              <a:off x="4165600" y="226708"/>
              <a:ext cx="3860700" cy="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400" b="1">
                  <a:solidFill>
                    <a:srgbClr val="161C4A"/>
                  </a:solidFill>
                  <a:latin typeface="Arial" panose="020B0604020202020204"/>
                  <a:ea typeface="Arial" panose="020B0604020202020204"/>
                  <a:cs typeface="Arial" panose="020B0604020202020204"/>
                  <a:sym typeface="Arial" panose="020B0604020202020204"/>
                </a:rPr>
                <a:t>6D abilities</a:t>
              </a:r>
              <a:endParaRPr sz="2400" b="1">
                <a:solidFill>
                  <a:srgbClr val="161C4A"/>
                </a:solidFill>
                <a:latin typeface="Arial" panose="020B0604020202020204"/>
                <a:ea typeface="Arial" panose="020B0604020202020204"/>
                <a:cs typeface="Arial" panose="020B0604020202020204"/>
                <a:sym typeface="Arial" panose="020B0604020202020204"/>
              </a:endParaRPr>
            </a:p>
          </p:txBody>
        </p:sp>
        <p:cxnSp>
          <p:nvCxnSpPr>
            <p:cNvPr id="185" name="Google Shape;185;g5de58721dc_0_0"/>
            <p:cNvCxnSpPr/>
            <p:nvPr/>
          </p:nvCxnSpPr>
          <p:spPr>
            <a:xfrm>
              <a:off x="4419600" y="457541"/>
              <a:ext cx="487800" cy="0"/>
            </a:xfrm>
            <a:prstGeom prst="straightConnector1">
              <a:avLst/>
            </a:prstGeom>
            <a:noFill/>
            <a:ln w="12700" cap="flat" cmpd="sng">
              <a:solidFill>
                <a:schemeClr val="accent1"/>
              </a:solidFill>
              <a:prstDash val="solid"/>
              <a:miter lim="800000"/>
              <a:headEnd type="none" w="sm" len="sm"/>
              <a:tailEnd type="none" w="sm" len="sm"/>
            </a:ln>
          </p:spPr>
        </p:cxnSp>
        <p:cxnSp>
          <p:nvCxnSpPr>
            <p:cNvPr id="186" name="Google Shape;186;g5de58721dc_0_0"/>
            <p:cNvCxnSpPr/>
            <p:nvPr/>
          </p:nvCxnSpPr>
          <p:spPr>
            <a:xfrm>
              <a:off x="7231380" y="457541"/>
              <a:ext cx="487800" cy="0"/>
            </a:xfrm>
            <a:prstGeom prst="straightConnector1">
              <a:avLst/>
            </a:prstGeom>
            <a:noFill/>
            <a:ln w="12700" cap="flat" cmpd="sng">
              <a:solidFill>
                <a:schemeClr val="accent1"/>
              </a:solidFill>
              <a:prstDash val="solid"/>
              <a:miter lim="800000"/>
              <a:headEnd type="none" w="sm" len="sm"/>
              <a:tailEnd type="none" w="sm" len="sm"/>
            </a:ln>
          </p:spPr>
        </p:cxnSp>
      </p:grpSp>
      <p:grpSp>
        <p:nvGrpSpPr>
          <p:cNvPr id="1" name="组合 0"/>
          <p:cNvGrpSpPr/>
          <p:nvPr/>
        </p:nvGrpSpPr>
        <p:grpSpPr>
          <a:xfrm>
            <a:off x="1071245" y="2048510"/>
            <a:ext cx="3696335" cy="3202305"/>
            <a:chOff x="304" y="2745"/>
            <a:chExt cx="5821" cy="4236"/>
          </a:xfrm>
        </p:grpSpPr>
        <p:pic>
          <p:nvPicPr>
            <p:cNvPr id="187" name="Google Shape;187;g5de58721dc_0_0"/>
            <p:cNvPicPr preferRelativeResize="0"/>
            <p:nvPr/>
          </p:nvPicPr>
          <p:blipFill>
            <a:blip r:embed="rId2"/>
            <a:stretch>
              <a:fillRect/>
            </a:stretch>
          </p:blipFill>
          <p:spPr>
            <a:xfrm>
              <a:off x="304" y="2745"/>
              <a:ext cx="5821" cy="4236"/>
            </a:xfrm>
            <a:prstGeom prst="rect">
              <a:avLst/>
            </a:prstGeom>
            <a:noFill/>
            <a:ln>
              <a:noFill/>
            </a:ln>
          </p:spPr>
        </p:pic>
        <p:sp>
          <p:nvSpPr>
            <p:cNvPr id="188" name="Google Shape;188;g5de58721dc_0_0"/>
            <p:cNvSpPr txBox="1"/>
            <p:nvPr/>
          </p:nvSpPr>
          <p:spPr>
            <a:xfrm>
              <a:off x="655" y="3030"/>
              <a:ext cx="5119" cy="377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600">
                  <a:solidFill>
                    <a:srgbClr val="FFFFFF"/>
                  </a:solidFill>
                </a:rPr>
                <a:t>This is an overview.</a:t>
              </a:r>
              <a:endParaRPr lang="zh-CN" sz="1600">
                <a:solidFill>
                  <a:srgbClr val="FFFFFF"/>
                </a:solidFill>
              </a:endParaRPr>
            </a:p>
            <a:p>
              <a:pPr marL="0" lvl="0" indent="0" algn="l" rtl="0">
                <a:lnSpc>
                  <a:spcPct val="115000"/>
                </a:lnSpc>
                <a:spcBef>
                  <a:spcPts val="0"/>
                </a:spcBef>
                <a:spcAft>
                  <a:spcPts val="0"/>
                </a:spcAft>
                <a:buNone/>
              </a:pPr>
              <a:r>
                <a:rPr lang="zh-CN" sz="1600">
                  <a:solidFill>
                    <a:srgbClr val="FFFFFF"/>
                  </a:solidFill>
                </a:rPr>
                <a:t>Players of different roles form different communities.</a:t>
              </a:r>
              <a:endParaRPr lang="zh-CN" sz="1600">
                <a:solidFill>
                  <a:srgbClr val="FFFFFF"/>
                </a:solidFill>
              </a:endParaRPr>
            </a:p>
            <a:p>
              <a:pPr marL="0" lvl="0" indent="0" algn="l" rtl="0">
                <a:lnSpc>
                  <a:spcPct val="115000"/>
                </a:lnSpc>
                <a:spcBef>
                  <a:spcPts val="0"/>
                </a:spcBef>
                <a:spcAft>
                  <a:spcPts val="0"/>
                </a:spcAft>
                <a:buNone/>
              </a:pPr>
              <a:endParaRPr lang="zh-CN" sz="1600">
                <a:solidFill>
                  <a:srgbClr val="FFFFFF"/>
                </a:solidFill>
              </a:endParaRPr>
            </a:p>
            <a:p>
              <a:pPr marL="0" lvl="0" indent="0" algn="l" rtl="0">
                <a:lnSpc>
                  <a:spcPct val="115000"/>
                </a:lnSpc>
                <a:spcBef>
                  <a:spcPts val="0"/>
                </a:spcBef>
                <a:spcAft>
                  <a:spcPts val="0"/>
                </a:spcAft>
                <a:buNone/>
              </a:pPr>
              <a:r>
                <a:rPr lang="zh-CN" sz="1600">
                  <a:solidFill>
                    <a:srgbClr val="FFFFFF"/>
                  </a:solidFill>
                </a:rPr>
                <a:t>Goalkeepers stand far away from the others.</a:t>
              </a:r>
              <a:endParaRPr lang="zh-CN" sz="1600">
                <a:solidFill>
                  <a:srgbClr val="FFFFFF"/>
                </a:solidFill>
              </a:endParaRPr>
            </a:p>
            <a:p>
              <a:pPr marL="0" lvl="0" indent="0" algn="l" rtl="0">
                <a:lnSpc>
                  <a:spcPct val="115000"/>
                </a:lnSpc>
                <a:spcBef>
                  <a:spcPts val="0"/>
                </a:spcBef>
                <a:spcAft>
                  <a:spcPts val="0"/>
                </a:spcAft>
                <a:buNone/>
              </a:pPr>
              <a:endParaRPr lang="zh-CN" sz="1600">
                <a:solidFill>
                  <a:srgbClr val="FFFFFF"/>
                </a:solidFill>
              </a:endParaRPr>
            </a:p>
            <a:p>
              <a:pPr marL="0" lvl="0" indent="0" algn="l" rtl="0">
                <a:lnSpc>
                  <a:spcPct val="115000"/>
                </a:lnSpc>
                <a:spcBef>
                  <a:spcPts val="0"/>
                </a:spcBef>
                <a:spcAft>
                  <a:spcPts val="0"/>
                </a:spcAft>
                <a:buNone/>
              </a:pPr>
              <a:r>
                <a:rPr lang="zh-CN" sz="1600">
                  <a:solidFill>
                    <a:srgbClr val="FFFFFF"/>
                  </a:solidFill>
                </a:rPr>
                <a:t>Every single player differs from one another.</a:t>
              </a:r>
              <a:endParaRPr lang="zh-CN" sz="1600">
                <a:solidFill>
                  <a:srgbClr val="FFFFFF"/>
                </a:solidFill>
              </a:endParaRPr>
            </a:p>
          </p:txBody>
        </p:sp>
      </p:gr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6405</Words>
  <Application>WPS 演示</Application>
  <PresentationFormat/>
  <Paragraphs>292</Paragraphs>
  <Slides>30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宋体</vt:lpstr>
      <vt:lpstr>Wingdings</vt:lpstr>
      <vt:lpstr>Arial</vt:lpstr>
      <vt:lpstr>Noto Sans Symbols</vt:lpstr>
      <vt:lpstr>Anonymous</vt:lpstr>
      <vt:lpstr>微软雅黑</vt:lpstr>
      <vt:lpstr>Arial Unicode MS</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PPTS</dc:creator>
  <cp:lastModifiedBy>VinceBlack</cp:lastModifiedBy>
  <cp:revision>36</cp:revision>
  <dcterms:created xsi:type="dcterms:W3CDTF">2019-07-22T12:36:00Z</dcterms:created>
  <dcterms:modified xsi:type="dcterms:W3CDTF">2019-07-24T06:22:32Z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